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3" r:id="rId1"/>
    <p:sldMasterId id="2147483671" r:id="rId2"/>
    <p:sldMasterId id="2147483678" r:id="rId3"/>
  </p:sldMasterIdLst>
  <p:notesMasterIdLst>
    <p:notesMasterId r:id="rId13"/>
  </p:notesMasterIdLst>
  <p:sldIdLst>
    <p:sldId id="257" r:id="rId4"/>
    <p:sldId id="1943" r:id="rId5"/>
    <p:sldId id="1942" r:id="rId6"/>
    <p:sldId id="1941" r:id="rId7"/>
    <p:sldId id="1940" r:id="rId8"/>
    <p:sldId id="1939" r:id="rId9"/>
    <p:sldId id="1938" r:id="rId10"/>
    <p:sldId id="1937" r:id="rId11"/>
    <p:sldId id="1931" r:id="rId12"/>
  </p:sldIdLst>
  <p:sldSz cx="9144000" cy="6858000" type="screen4x3"/>
  <p:notesSz cx="6858000" cy="9144000"/>
  <p:embeddedFontLst>
    <p:embeddedFont>
      <p:font typeface="Bebas Neue Regular" panose="020B0604020202020204" charset="0"/>
      <p:regular r:id="rId14"/>
      <p:bold r:id="rId15"/>
      <p:italic r:id="rId16"/>
      <p:boldItalic r:id="rId17"/>
    </p:embeddedFont>
    <p:embeddedFont>
      <p:font typeface="Calibri" panose="020F0502020204030204" pitchFamily="34" charset="0"/>
      <p:regular r:id="rId18"/>
      <p:bold r:id="rId19"/>
      <p:italic r:id="rId20"/>
      <p:boldItalic r:id="rId21"/>
    </p:embeddedFont>
    <p:embeddedFont>
      <p:font typeface="Roboto" panose="02000000000000000000" pitchFamily="2" charset="0"/>
      <p:regular r:id="rId22"/>
      <p:bold r:id="rId23"/>
      <p:italic r:id="rId24"/>
      <p:boldItalic r:id="rId25"/>
    </p:embeddedFont>
    <p:embeddedFont>
      <p:font typeface="Roboto Bold" panose="02000000000000000000" charset="0"/>
      <p:bold r:id="rId26"/>
      <p:italic r:id="rId27"/>
      <p:boldItalic r:id="rId28"/>
    </p:embeddedFont>
    <p:embeddedFont>
      <p:font typeface="Roboto Light" panose="02000000000000000000" pitchFamily="2" charset="0"/>
      <p:regular r:id="rId29"/>
      <p:italic r:id="rId30"/>
    </p:embeddedFont>
    <p:embeddedFont>
      <p:font typeface="Roboto Mono" panose="00000009000000000000" pitchFamily="49" charset="0"/>
      <p:regular r:id="rId31"/>
      <p:bold r:id="rId32"/>
      <p:italic r:id="rId33"/>
      <p:boldItalic r:id="rId34"/>
    </p:embeddedFont>
    <p:embeddedFont>
      <p:font typeface="Roboto Thin" panose="02000000000000000000" pitchFamily="2" charset="0"/>
      <p:regular r:id="rId35"/>
      <p:italic r:id="rId36"/>
    </p:embeddedFont>
  </p:embeddedFontLst>
  <p:custDataLst>
    <p:tags r:id="rId3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ssell Ransom" initials="RR" lastIdx="1" clrIdx="0">
    <p:extLst>
      <p:ext uri="{19B8F6BF-5375-455C-9EA6-DF929625EA0E}">
        <p15:presenceInfo xmlns:p15="http://schemas.microsoft.com/office/powerpoint/2012/main" userId="S::russell.ransom@stackpath.com::1274d699-7231-4c37-a895-3fb679c0fe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D7E"/>
    <a:srgbClr val="FF7E79"/>
    <a:srgbClr val="FF9083"/>
    <a:srgbClr val="EEABA5"/>
    <a:srgbClr val="1A3B8E"/>
    <a:srgbClr val="FF4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2" autoAdjust="0"/>
    <p:restoredTop sz="94055" autoAdjust="0"/>
  </p:normalViewPr>
  <p:slideViewPr>
    <p:cSldViewPr snapToGrid="0">
      <p:cViewPr varScale="1">
        <p:scale>
          <a:sx n="104" d="100"/>
          <a:sy n="104" d="100"/>
        </p:scale>
        <p:origin x="1104" y="102"/>
      </p:cViewPr>
      <p:guideLst>
        <p:guide orient="horz" pos="2160"/>
        <p:guide pos="2880"/>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p:scale>
        <a:sx n="66" d="100"/>
        <a:sy n="66" d="100"/>
      </p:scale>
      <p:origin x="0" y="0"/>
    </p:cViewPr>
  </p:sorterViewPr>
  <p:notesViewPr>
    <p:cSldViewPr snapToGrid="0">
      <p:cViewPr>
        <p:scale>
          <a:sx n="1" d="2"/>
          <a:sy n="1" d="2"/>
        </p:scale>
        <p:origin x="10512" y="50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9" Type="http://schemas.openxmlformats.org/officeDocument/2006/relationships/presProps" Target="presProps.xml"/><Relationship Id="rId21" Type="http://schemas.openxmlformats.org/officeDocument/2006/relationships/font" Target="fonts/font8.fntdata"/><Relationship Id="rId34" Type="http://schemas.openxmlformats.org/officeDocument/2006/relationships/font" Target="fonts/font21.fntdata"/><Relationship Id="rId42"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tags" Target="tags/tag1.xml"/><Relationship Id="rId40"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font" Target="fonts/font23.fntdata"/><Relationship Id="rId10" Type="http://schemas.openxmlformats.org/officeDocument/2006/relationships/slide" Target="slides/slide7.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font" Target="fonts/font22.fntdata"/><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38" Type="http://schemas.openxmlformats.org/officeDocument/2006/relationships/commentAuthors" Target="commentAuthor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6.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'VIP Monthly Product tickets Cha'!#REF!</c:f>
              <c:strCache>
                <c:ptCount val="1"/>
                <c:pt idx="0">
                  <c:v>#REF!</c:v>
                </c:pt>
              </c:strCache>
            </c:strRef>
          </c:tx>
          <c:spPr>
            <a:solidFill>
              <a:schemeClr val="accent1">
                <a:shade val="53000"/>
              </a:schemeClr>
            </a:solidFill>
            <a:ln>
              <a:noFill/>
            </a:ln>
            <a:effectLst/>
          </c:spPr>
          <c:invertIfNegative val="0"/>
          <c:cat>
            <c:strRef>
              <c:f>'VIP Monthly Product tickets Cha'!$C$17:$H$17</c:f>
              <c:strCache>
                <c:ptCount val="6"/>
                <c:pt idx="0">
                  <c:v>Jan
2023
Tickets</c:v>
                </c:pt>
                <c:pt idx="1">
                  <c:v>Feb
2023
Tickets</c:v>
                </c:pt>
                <c:pt idx="2">
                  <c:v>Mar
2023
Tickets</c:v>
                </c:pt>
                <c:pt idx="3">
                  <c:v>Apr
2023
Tickets</c:v>
                </c:pt>
                <c:pt idx="4">
                  <c:v>May
2023
Tickets</c:v>
                </c:pt>
                <c:pt idx="5">
                  <c:v>June
2023
Tickets</c:v>
                </c:pt>
              </c:strCache>
            </c:strRef>
          </c:cat>
          <c:val>
            <c:numRef>
              <c:f>'VIP Monthly Product tickets Cha'!#REF!</c:f>
              <c:numCache>
                <c:formatCode>General</c:formatCode>
                <c:ptCount val="1"/>
                <c:pt idx="0">
                  <c:v>1</c:v>
                </c:pt>
              </c:numCache>
            </c:numRef>
          </c:val>
          <c:extLst>
            <c:ext xmlns:c16="http://schemas.microsoft.com/office/drawing/2014/chart" uri="{C3380CC4-5D6E-409C-BE32-E72D297353CC}">
              <c16:uniqueId val="{00000000-2BB4-441F-8449-B41C504728E0}"/>
            </c:ext>
          </c:extLst>
        </c:ser>
        <c:ser>
          <c:idx val="1"/>
          <c:order val="1"/>
          <c:tx>
            <c:strRef>
              <c:f>'VIP Monthly Product tickets Cha'!$A$18:$B$18</c:f>
              <c:strCache>
                <c:ptCount val="2"/>
                <c:pt idx="0">
                  <c:v>ALL</c:v>
                </c:pt>
                <c:pt idx="1">
                  <c:v>Edge Delivery</c:v>
                </c:pt>
              </c:strCache>
            </c:strRef>
          </c:tx>
          <c:spPr>
            <a:solidFill>
              <a:schemeClr val="accent1">
                <a:shade val="76000"/>
              </a:schemeClr>
            </a:solidFill>
            <a:ln>
              <a:noFill/>
            </a:ln>
            <a:effectLst/>
          </c:spPr>
          <c:invertIfNegative val="0"/>
          <c:cat>
            <c:strRef>
              <c:f>'VIP Monthly Product tickets Cha'!$C$17:$H$17</c:f>
              <c:strCache>
                <c:ptCount val="6"/>
                <c:pt idx="0">
                  <c:v>Jan
2023
Tickets</c:v>
                </c:pt>
                <c:pt idx="1">
                  <c:v>Feb
2023
Tickets</c:v>
                </c:pt>
                <c:pt idx="2">
                  <c:v>Mar
2023
Tickets</c:v>
                </c:pt>
                <c:pt idx="3">
                  <c:v>Apr
2023
Tickets</c:v>
                </c:pt>
                <c:pt idx="4">
                  <c:v>May
2023
Tickets</c:v>
                </c:pt>
                <c:pt idx="5">
                  <c:v>June
2023
Tickets</c:v>
                </c:pt>
              </c:strCache>
            </c:strRef>
          </c:cat>
          <c:val>
            <c:numRef>
              <c:f>'VIP Monthly Product tickets Cha'!$C$18:$H$18</c:f>
              <c:numCache>
                <c:formatCode>General</c:formatCode>
                <c:ptCount val="6"/>
                <c:pt idx="0">
                  <c:v>435</c:v>
                </c:pt>
                <c:pt idx="1">
                  <c:v>318</c:v>
                </c:pt>
                <c:pt idx="2">
                  <c:v>354</c:v>
                </c:pt>
                <c:pt idx="3">
                  <c:v>245</c:v>
                </c:pt>
                <c:pt idx="4">
                  <c:v>375</c:v>
                </c:pt>
                <c:pt idx="5">
                  <c:v>204</c:v>
                </c:pt>
              </c:numCache>
            </c:numRef>
          </c:val>
          <c:extLst>
            <c:ext xmlns:c16="http://schemas.microsoft.com/office/drawing/2014/chart" uri="{C3380CC4-5D6E-409C-BE32-E72D297353CC}">
              <c16:uniqueId val="{00000001-2BB4-441F-8449-B41C504728E0}"/>
            </c:ext>
          </c:extLst>
        </c:ser>
        <c:ser>
          <c:idx val="2"/>
          <c:order val="2"/>
          <c:tx>
            <c:strRef>
              <c:f>'VIP Monthly Product tickets Cha'!$A$19:$B$19</c:f>
              <c:strCache>
                <c:ptCount val="2"/>
                <c:pt idx="0">
                  <c:v>ALL</c:v>
                </c:pt>
                <c:pt idx="1">
                  <c:v>Edge Security</c:v>
                </c:pt>
              </c:strCache>
            </c:strRef>
          </c:tx>
          <c:spPr>
            <a:solidFill>
              <a:schemeClr val="accent5"/>
            </a:solidFill>
            <a:ln>
              <a:noFill/>
            </a:ln>
            <a:effectLst/>
          </c:spPr>
          <c:invertIfNegative val="0"/>
          <c:cat>
            <c:strRef>
              <c:f>'VIP Monthly Product tickets Cha'!$C$17:$H$17</c:f>
              <c:strCache>
                <c:ptCount val="6"/>
                <c:pt idx="0">
                  <c:v>Jan
2023
Tickets</c:v>
                </c:pt>
                <c:pt idx="1">
                  <c:v>Feb
2023
Tickets</c:v>
                </c:pt>
                <c:pt idx="2">
                  <c:v>Mar
2023
Tickets</c:v>
                </c:pt>
                <c:pt idx="3">
                  <c:v>Apr
2023
Tickets</c:v>
                </c:pt>
                <c:pt idx="4">
                  <c:v>May
2023
Tickets</c:v>
                </c:pt>
                <c:pt idx="5">
                  <c:v>June
2023
Tickets</c:v>
                </c:pt>
              </c:strCache>
            </c:strRef>
          </c:cat>
          <c:val>
            <c:numRef>
              <c:f>'VIP Monthly Product tickets Cha'!$C$19:$H$19</c:f>
              <c:numCache>
                <c:formatCode>General</c:formatCode>
                <c:ptCount val="6"/>
                <c:pt idx="0">
                  <c:v>58</c:v>
                </c:pt>
                <c:pt idx="1">
                  <c:v>42</c:v>
                </c:pt>
                <c:pt idx="2">
                  <c:v>56</c:v>
                </c:pt>
                <c:pt idx="3">
                  <c:v>36</c:v>
                </c:pt>
                <c:pt idx="4">
                  <c:v>41</c:v>
                </c:pt>
                <c:pt idx="5">
                  <c:v>39</c:v>
                </c:pt>
              </c:numCache>
            </c:numRef>
          </c:val>
          <c:extLst>
            <c:ext xmlns:c16="http://schemas.microsoft.com/office/drawing/2014/chart" uri="{C3380CC4-5D6E-409C-BE32-E72D297353CC}">
              <c16:uniqueId val="{00000002-2BB4-441F-8449-B41C504728E0}"/>
            </c:ext>
          </c:extLst>
        </c:ser>
        <c:ser>
          <c:idx val="3"/>
          <c:order val="3"/>
          <c:tx>
            <c:strRef>
              <c:f>'VIP Monthly Product tickets Cha'!$A$20:$B$20</c:f>
              <c:strCache>
                <c:ptCount val="2"/>
                <c:pt idx="0">
                  <c:v>ALL</c:v>
                </c:pt>
                <c:pt idx="1">
                  <c:v>Enterprise Systems</c:v>
                </c:pt>
              </c:strCache>
            </c:strRef>
          </c:tx>
          <c:spPr>
            <a:solidFill>
              <a:schemeClr val="accent1">
                <a:tint val="77000"/>
              </a:schemeClr>
            </a:solidFill>
            <a:ln>
              <a:noFill/>
            </a:ln>
            <a:effectLst/>
          </c:spPr>
          <c:invertIfNegative val="0"/>
          <c:cat>
            <c:strRef>
              <c:f>'VIP Monthly Product tickets Cha'!$C$17:$H$17</c:f>
              <c:strCache>
                <c:ptCount val="6"/>
                <c:pt idx="0">
                  <c:v>Jan
2023
Tickets</c:v>
                </c:pt>
                <c:pt idx="1">
                  <c:v>Feb
2023
Tickets</c:v>
                </c:pt>
                <c:pt idx="2">
                  <c:v>Mar
2023
Tickets</c:v>
                </c:pt>
                <c:pt idx="3">
                  <c:v>Apr
2023
Tickets</c:v>
                </c:pt>
                <c:pt idx="4">
                  <c:v>May
2023
Tickets</c:v>
                </c:pt>
                <c:pt idx="5">
                  <c:v>June
2023
Tickets</c:v>
                </c:pt>
              </c:strCache>
            </c:strRef>
          </c:cat>
          <c:val>
            <c:numRef>
              <c:f>'VIP Monthly Product tickets Cha'!$C$20:$H$20</c:f>
              <c:numCache>
                <c:formatCode>General</c:formatCode>
                <c:ptCount val="6"/>
                <c:pt idx="0">
                  <c:v>217</c:v>
                </c:pt>
                <c:pt idx="1">
                  <c:v>109</c:v>
                </c:pt>
                <c:pt idx="2">
                  <c:v>180</c:v>
                </c:pt>
                <c:pt idx="3">
                  <c:v>115</c:v>
                </c:pt>
                <c:pt idx="4">
                  <c:v>147</c:v>
                </c:pt>
                <c:pt idx="5">
                  <c:v>175</c:v>
                </c:pt>
              </c:numCache>
            </c:numRef>
          </c:val>
          <c:extLst>
            <c:ext xmlns:c16="http://schemas.microsoft.com/office/drawing/2014/chart" uri="{C3380CC4-5D6E-409C-BE32-E72D297353CC}">
              <c16:uniqueId val="{00000003-2BB4-441F-8449-B41C504728E0}"/>
            </c:ext>
          </c:extLst>
        </c:ser>
        <c:ser>
          <c:idx val="4"/>
          <c:order val="4"/>
          <c:tx>
            <c:strRef>
              <c:f>'VIP Monthly Product tickets Cha'!#REF!</c:f>
              <c:strCache>
                <c:ptCount val="1"/>
                <c:pt idx="0">
                  <c:v>#REF!</c:v>
                </c:pt>
              </c:strCache>
            </c:strRef>
          </c:tx>
          <c:spPr>
            <a:solidFill>
              <a:schemeClr val="accent1">
                <a:tint val="54000"/>
              </a:schemeClr>
            </a:solidFill>
            <a:ln>
              <a:noFill/>
            </a:ln>
            <a:effectLst/>
          </c:spPr>
          <c:invertIfNegative val="0"/>
          <c:cat>
            <c:strRef>
              <c:f>'VIP Monthly Product tickets Cha'!$C$17:$H$17</c:f>
              <c:strCache>
                <c:ptCount val="6"/>
                <c:pt idx="0">
                  <c:v>Jan
2023
Tickets</c:v>
                </c:pt>
                <c:pt idx="1">
                  <c:v>Feb
2023
Tickets</c:v>
                </c:pt>
                <c:pt idx="2">
                  <c:v>Mar
2023
Tickets</c:v>
                </c:pt>
                <c:pt idx="3">
                  <c:v>Apr
2023
Tickets</c:v>
                </c:pt>
                <c:pt idx="4">
                  <c:v>May
2023
Tickets</c:v>
                </c:pt>
                <c:pt idx="5">
                  <c:v>June
2023
Tickets</c:v>
                </c:pt>
              </c:strCache>
            </c:strRef>
          </c:cat>
          <c:val>
            <c:numRef>
              <c:f>'VIP Monthly Product tickets Cha'!#REF!</c:f>
              <c:numCache>
                <c:formatCode>General</c:formatCode>
                <c:ptCount val="1"/>
                <c:pt idx="0">
                  <c:v>1</c:v>
                </c:pt>
              </c:numCache>
            </c:numRef>
          </c:val>
          <c:extLst>
            <c:ext xmlns:c16="http://schemas.microsoft.com/office/drawing/2014/chart" uri="{C3380CC4-5D6E-409C-BE32-E72D297353CC}">
              <c16:uniqueId val="{00000004-2BB4-441F-8449-B41C504728E0}"/>
            </c:ext>
          </c:extLst>
        </c:ser>
        <c:dLbls>
          <c:showLegendKey val="0"/>
          <c:showVal val="0"/>
          <c:showCatName val="0"/>
          <c:showSerName val="0"/>
          <c:showPercent val="0"/>
          <c:showBubbleSize val="0"/>
        </c:dLbls>
        <c:gapWidth val="219"/>
        <c:overlap val="-27"/>
        <c:axId val="1619855392"/>
        <c:axId val="1619839168"/>
      </c:barChart>
      <c:catAx>
        <c:axId val="1619855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19839168"/>
        <c:crosses val="autoZero"/>
        <c:auto val="1"/>
        <c:lblAlgn val="ctr"/>
        <c:lblOffset val="100"/>
        <c:noMultiLvlLbl val="0"/>
      </c:catAx>
      <c:valAx>
        <c:axId val="1619839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19855392"/>
        <c:crosses val="autoZero"/>
        <c:crossBetween val="between"/>
      </c:valAx>
      <c:spPr>
        <a:noFill/>
        <a:ln>
          <a:noFill/>
        </a:ln>
        <a:effectLst/>
      </c:spPr>
    </c:plotArea>
    <c:legend>
      <c:legendPos val="b"/>
      <c:legendEntry>
        <c:idx val="0"/>
        <c:delete val="1"/>
      </c:legendEntry>
      <c:legendEntry>
        <c:idx val="4"/>
        <c:delete val="1"/>
      </c:legendEntry>
      <c:layout>
        <c:manualLayout>
          <c:xMode val="edge"/>
          <c:yMode val="edge"/>
          <c:x val="6.6516219044180189E-2"/>
          <c:y val="0.82291557305336838"/>
          <c:w val="0.87974694477339022"/>
          <c:h val="0.14930664916885389"/>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Support Interactions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8"/>
          <c:order val="6"/>
          <c:tx>
            <c:strRef>
              <c:f>Summary!$C$11:$D$11</c:f>
              <c:strCache>
                <c:ptCount val="2"/>
                <c:pt idx="0">
                  <c:v>All Support</c:v>
                </c:pt>
                <c:pt idx="1">
                  <c:v>Silver</c:v>
                </c:pt>
              </c:strCache>
            </c:strRef>
          </c:tx>
          <c:spPr>
            <a:solidFill>
              <a:srgbClr val="808080"/>
            </a:solidFill>
            <a:ln>
              <a:noFill/>
            </a:ln>
            <a:effectLst/>
          </c:spPr>
          <c:invertIfNegative val="0"/>
          <c:cat>
            <c:numRef>
              <c:f>Summary!$E$2:$J$2</c:f>
              <c:numCache>
                <c:formatCode>[$-409]mmm\-yy;@</c:formatCode>
                <c:ptCount val="6"/>
                <c:pt idx="0">
                  <c:v>44927</c:v>
                </c:pt>
                <c:pt idx="1">
                  <c:v>44958</c:v>
                </c:pt>
                <c:pt idx="2">
                  <c:v>44986</c:v>
                </c:pt>
                <c:pt idx="3">
                  <c:v>45017</c:v>
                </c:pt>
                <c:pt idx="4">
                  <c:v>45047</c:v>
                </c:pt>
                <c:pt idx="5">
                  <c:v>45078</c:v>
                </c:pt>
              </c:numCache>
            </c:numRef>
          </c:cat>
          <c:val>
            <c:numRef>
              <c:f>Summary!$E$11:$J$11</c:f>
              <c:numCache>
                <c:formatCode>General</c:formatCode>
                <c:ptCount val="6"/>
                <c:pt idx="0">
                  <c:v>142</c:v>
                </c:pt>
                <c:pt idx="1">
                  <c:v>155</c:v>
                </c:pt>
                <c:pt idx="2">
                  <c:v>165</c:v>
                </c:pt>
                <c:pt idx="3">
                  <c:v>72</c:v>
                </c:pt>
                <c:pt idx="4">
                  <c:v>242</c:v>
                </c:pt>
                <c:pt idx="5">
                  <c:v>116</c:v>
                </c:pt>
              </c:numCache>
            </c:numRef>
          </c:val>
          <c:extLst>
            <c:ext xmlns:c16="http://schemas.microsoft.com/office/drawing/2014/chart" uri="{C3380CC4-5D6E-409C-BE32-E72D297353CC}">
              <c16:uniqueId val="{00000000-1382-4A66-8F4A-B6BF674BCA56}"/>
            </c:ext>
          </c:extLst>
        </c:ser>
        <c:ser>
          <c:idx val="5"/>
          <c:order val="7"/>
          <c:tx>
            <c:strRef>
              <c:f>Summary!$C$8:$D$8</c:f>
              <c:strCache>
                <c:ptCount val="2"/>
                <c:pt idx="0">
                  <c:v>All Support</c:v>
                </c:pt>
                <c:pt idx="1">
                  <c:v>Gold</c:v>
                </c:pt>
              </c:strCache>
            </c:strRef>
          </c:tx>
          <c:spPr>
            <a:solidFill>
              <a:srgbClr val="FFD700"/>
            </a:solidFill>
            <a:ln>
              <a:noFill/>
            </a:ln>
            <a:effectLst/>
          </c:spPr>
          <c:invertIfNegative val="0"/>
          <c:cat>
            <c:numRef>
              <c:f>Summary!$E$2:$J$2</c:f>
              <c:numCache>
                <c:formatCode>[$-409]mmm\-yy;@</c:formatCode>
                <c:ptCount val="6"/>
                <c:pt idx="0">
                  <c:v>44927</c:v>
                </c:pt>
                <c:pt idx="1">
                  <c:v>44958</c:v>
                </c:pt>
                <c:pt idx="2">
                  <c:v>44986</c:v>
                </c:pt>
                <c:pt idx="3">
                  <c:v>45017</c:v>
                </c:pt>
                <c:pt idx="4">
                  <c:v>45047</c:v>
                </c:pt>
                <c:pt idx="5">
                  <c:v>45078</c:v>
                </c:pt>
              </c:numCache>
            </c:numRef>
          </c:cat>
          <c:val>
            <c:numRef>
              <c:f>Summary!$E$8:$J$8</c:f>
              <c:numCache>
                <c:formatCode>General</c:formatCode>
                <c:ptCount val="6"/>
                <c:pt idx="0">
                  <c:v>30</c:v>
                </c:pt>
                <c:pt idx="1">
                  <c:v>19</c:v>
                </c:pt>
                <c:pt idx="2">
                  <c:v>19</c:v>
                </c:pt>
                <c:pt idx="3">
                  <c:v>18</c:v>
                </c:pt>
                <c:pt idx="4">
                  <c:v>21</c:v>
                </c:pt>
                <c:pt idx="5">
                  <c:v>16</c:v>
                </c:pt>
              </c:numCache>
            </c:numRef>
          </c:val>
          <c:extLst>
            <c:ext xmlns:c16="http://schemas.microsoft.com/office/drawing/2014/chart" uri="{C3380CC4-5D6E-409C-BE32-E72D297353CC}">
              <c16:uniqueId val="{00000001-1382-4A66-8F4A-B6BF674BCA56}"/>
            </c:ext>
          </c:extLst>
        </c:ser>
        <c:ser>
          <c:idx val="2"/>
          <c:order val="8"/>
          <c:tx>
            <c:strRef>
              <c:f>Summary!$C$5:$D$5</c:f>
              <c:strCache>
                <c:ptCount val="2"/>
                <c:pt idx="0">
                  <c:v>All Support</c:v>
                </c:pt>
                <c:pt idx="1">
                  <c:v>Platinum</c:v>
                </c:pt>
              </c:strCache>
            </c:strRef>
          </c:tx>
          <c:spPr>
            <a:solidFill>
              <a:srgbClr val="E5E4E2"/>
            </a:solidFill>
            <a:ln>
              <a:noFill/>
            </a:ln>
            <a:effectLst/>
          </c:spPr>
          <c:invertIfNegative val="0"/>
          <c:cat>
            <c:numRef>
              <c:f>Summary!$E$2:$J$2</c:f>
              <c:numCache>
                <c:formatCode>[$-409]mmm\-yy;@</c:formatCode>
                <c:ptCount val="6"/>
                <c:pt idx="0">
                  <c:v>44927</c:v>
                </c:pt>
                <c:pt idx="1">
                  <c:v>44958</c:v>
                </c:pt>
                <c:pt idx="2">
                  <c:v>44986</c:v>
                </c:pt>
                <c:pt idx="3">
                  <c:v>45017</c:v>
                </c:pt>
                <c:pt idx="4">
                  <c:v>45047</c:v>
                </c:pt>
                <c:pt idx="5">
                  <c:v>45078</c:v>
                </c:pt>
              </c:numCache>
            </c:numRef>
          </c:cat>
          <c:val>
            <c:numRef>
              <c:f>Summary!$E$5:$J$5</c:f>
              <c:numCache>
                <c:formatCode>General</c:formatCode>
                <c:ptCount val="6"/>
                <c:pt idx="0">
                  <c:v>69</c:v>
                </c:pt>
                <c:pt idx="1">
                  <c:v>154</c:v>
                </c:pt>
                <c:pt idx="2">
                  <c:v>64</c:v>
                </c:pt>
                <c:pt idx="3">
                  <c:v>61</c:v>
                </c:pt>
                <c:pt idx="4">
                  <c:v>44</c:v>
                </c:pt>
                <c:pt idx="5">
                  <c:v>39</c:v>
                </c:pt>
              </c:numCache>
            </c:numRef>
          </c:val>
          <c:extLst>
            <c:ext xmlns:c16="http://schemas.microsoft.com/office/drawing/2014/chart" uri="{C3380CC4-5D6E-409C-BE32-E72D297353CC}">
              <c16:uniqueId val="{00000002-1382-4A66-8F4A-B6BF674BCA56}"/>
            </c:ext>
          </c:extLst>
        </c:ser>
        <c:dLbls>
          <c:showLegendKey val="0"/>
          <c:showVal val="0"/>
          <c:showCatName val="0"/>
          <c:showSerName val="0"/>
          <c:showPercent val="0"/>
          <c:showBubbleSize val="0"/>
        </c:dLbls>
        <c:gapWidth val="150"/>
        <c:overlap val="100"/>
        <c:axId val="1725068159"/>
        <c:axId val="1725061503"/>
        <c:extLst>
          <c:ext xmlns:c15="http://schemas.microsoft.com/office/drawing/2012/chart" uri="{02D57815-91ED-43cb-92C2-25804820EDAC}">
            <c15:filteredBarSeries>
              <c15:ser>
                <c:idx val="0"/>
                <c:order val="0"/>
                <c:tx>
                  <c:strRef>
                    <c:extLst>
                      <c:ext uri="{02D57815-91ED-43cb-92C2-25804820EDAC}">
                        <c15:formulaRef>
                          <c15:sqref>Summary!$C$3:$D$3</c15:sqref>
                        </c15:formulaRef>
                      </c:ext>
                    </c:extLst>
                    <c:strCache>
                      <c:ptCount val="2"/>
                      <c:pt idx="0">
                        <c:v>T1 Support</c:v>
                      </c:pt>
                      <c:pt idx="1">
                        <c:v>Platinum</c:v>
                      </c:pt>
                    </c:strCache>
                  </c:strRef>
                </c:tx>
                <c:spPr>
                  <a:solidFill>
                    <a:schemeClr val="accent1"/>
                  </a:solidFill>
                  <a:ln>
                    <a:noFill/>
                  </a:ln>
                  <a:effectLst/>
                </c:spPr>
                <c:invertIfNegative val="0"/>
                <c:cat>
                  <c:numRef>
                    <c:extLst>
                      <c:ext uri="{02D57815-91ED-43cb-92C2-25804820EDAC}">
                        <c15:formulaRef>
                          <c15:sqref>Summary!$E$2:$J$2</c15:sqref>
                        </c15:formulaRef>
                      </c:ext>
                    </c:extLst>
                    <c:numCache>
                      <c:formatCode>[$-409]mmm\-yy;@</c:formatCode>
                      <c:ptCount val="6"/>
                      <c:pt idx="0">
                        <c:v>44927</c:v>
                      </c:pt>
                      <c:pt idx="1">
                        <c:v>44958</c:v>
                      </c:pt>
                      <c:pt idx="2">
                        <c:v>44986</c:v>
                      </c:pt>
                      <c:pt idx="3">
                        <c:v>45017</c:v>
                      </c:pt>
                      <c:pt idx="4">
                        <c:v>45047</c:v>
                      </c:pt>
                      <c:pt idx="5">
                        <c:v>45078</c:v>
                      </c:pt>
                    </c:numCache>
                  </c:numRef>
                </c:cat>
                <c:val>
                  <c:numRef>
                    <c:extLst>
                      <c:ext uri="{02D57815-91ED-43cb-92C2-25804820EDAC}">
                        <c15:formulaRef>
                          <c15:sqref>Summary!$E$3:$I$3</c15:sqref>
                        </c15:formulaRef>
                      </c:ext>
                    </c:extLst>
                    <c:numCache>
                      <c:formatCode>General</c:formatCode>
                      <c:ptCount val="5"/>
                      <c:pt idx="0">
                        <c:v>17</c:v>
                      </c:pt>
                      <c:pt idx="1">
                        <c:v>78</c:v>
                      </c:pt>
                      <c:pt idx="2">
                        <c:v>14</c:v>
                      </c:pt>
                      <c:pt idx="3">
                        <c:v>16</c:v>
                      </c:pt>
                      <c:pt idx="4">
                        <c:v>19</c:v>
                      </c:pt>
                    </c:numCache>
                  </c:numRef>
                </c:val>
                <c:extLst>
                  <c:ext xmlns:c16="http://schemas.microsoft.com/office/drawing/2014/chart" uri="{C3380CC4-5D6E-409C-BE32-E72D297353CC}">
                    <c16:uniqueId val="{0000000A-1382-4A66-8F4A-B6BF674BCA56}"/>
                  </c:ext>
                </c:extLst>
              </c15:ser>
            </c15:filteredBarSeries>
            <c15:filteredBarSeries>
              <c15:ser>
                <c:idx val="1"/>
                <c:order val="1"/>
                <c:tx>
                  <c:strRef>
                    <c:extLst xmlns:c15="http://schemas.microsoft.com/office/drawing/2012/chart">
                      <c:ext xmlns:c15="http://schemas.microsoft.com/office/drawing/2012/chart" uri="{02D57815-91ED-43cb-92C2-25804820EDAC}">
                        <c15:formulaRef>
                          <c15:sqref>Summary!$C$4:$D$4</c15:sqref>
                        </c15:formulaRef>
                      </c:ext>
                    </c:extLst>
                    <c:strCache>
                      <c:ptCount val="2"/>
                      <c:pt idx="0">
                        <c:v>T2 Support</c:v>
                      </c:pt>
                      <c:pt idx="1">
                        <c:v>Platinum</c:v>
                      </c:pt>
                    </c:strCache>
                  </c:strRef>
                </c:tx>
                <c:spPr>
                  <a:solidFill>
                    <a:schemeClr val="accent2"/>
                  </a:solidFill>
                  <a:ln>
                    <a:noFill/>
                  </a:ln>
                  <a:effectLst/>
                </c:spPr>
                <c:invertIfNegative val="0"/>
                <c:cat>
                  <c:numRef>
                    <c:extLst xmlns:c15="http://schemas.microsoft.com/office/drawing/2012/chart">
                      <c:ext xmlns:c15="http://schemas.microsoft.com/office/drawing/2012/chart" uri="{02D57815-91ED-43cb-92C2-25804820EDAC}">
                        <c15:formulaRef>
                          <c15:sqref>Summary!$E$2:$J$2</c15:sqref>
                        </c15:formulaRef>
                      </c:ext>
                    </c:extLst>
                    <c:numCache>
                      <c:formatCode>[$-409]mmm\-yy;@</c:formatCode>
                      <c:ptCount val="6"/>
                      <c:pt idx="0">
                        <c:v>44927</c:v>
                      </c:pt>
                      <c:pt idx="1">
                        <c:v>44958</c:v>
                      </c:pt>
                      <c:pt idx="2">
                        <c:v>44986</c:v>
                      </c:pt>
                      <c:pt idx="3">
                        <c:v>45017</c:v>
                      </c:pt>
                      <c:pt idx="4">
                        <c:v>45047</c:v>
                      </c:pt>
                      <c:pt idx="5">
                        <c:v>45078</c:v>
                      </c:pt>
                    </c:numCache>
                  </c:numRef>
                </c:cat>
                <c:val>
                  <c:numRef>
                    <c:extLst xmlns:c15="http://schemas.microsoft.com/office/drawing/2012/chart">
                      <c:ext xmlns:c15="http://schemas.microsoft.com/office/drawing/2012/chart" uri="{02D57815-91ED-43cb-92C2-25804820EDAC}">
                        <c15:formulaRef>
                          <c15:sqref>Summary!$E$4:$I$4</c15:sqref>
                        </c15:formulaRef>
                      </c:ext>
                    </c:extLst>
                    <c:numCache>
                      <c:formatCode>General</c:formatCode>
                      <c:ptCount val="5"/>
                      <c:pt idx="0">
                        <c:v>52</c:v>
                      </c:pt>
                      <c:pt idx="1">
                        <c:v>76</c:v>
                      </c:pt>
                      <c:pt idx="2">
                        <c:v>50</c:v>
                      </c:pt>
                      <c:pt idx="3">
                        <c:v>45</c:v>
                      </c:pt>
                      <c:pt idx="4">
                        <c:v>25</c:v>
                      </c:pt>
                    </c:numCache>
                  </c:numRef>
                </c:val>
                <c:extLst xmlns:c15="http://schemas.microsoft.com/office/drawing/2012/chart">
                  <c:ext xmlns:c16="http://schemas.microsoft.com/office/drawing/2014/chart" uri="{C3380CC4-5D6E-409C-BE32-E72D297353CC}">
                    <c16:uniqueId val="{0000000B-1382-4A66-8F4A-B6BF674BCA56}"/>
                  </c:ext>
                </c:extLst>
              </c15:ser>
            </c15:filteredBarSeries>
            <c15:filteredBarSeries>
              <c15:ser>
                <c:idx val="3"/>
                <c:order val="2"/>
                <c:tx>
                  <c:strRef>
                    <c:extLst xmlns:c15="http://schemas.microsoft.com/office/drawing/2012/chart">
                      <c:ext xmlns:c15="http://schemas.microsoft.com/office/drawing/2012/chart" uri="{02D57815-91ED-43cb-92C2-25804820EDAC}">
                        <c15:formulaRef>
                          <c15:sqref>Summary!$C$6:$D$6</c15:sqref>
                        </c15:formulaRef>
                      </c:ext>
                    </c:extLst>
                    <c:strCache>
                      <c:ptCount val="2"/>
                      <c:pt idx="0">
                        <c:v>T1 Support</c:v>
                      </c:pt>
                      <c:pt idx="1">
                        <c:v>Gold</c:v>
                      </c:pt>
                    </c:strCache>
                  </c:strRef>
                </c:tx>
                <c:spPr>
                  <a:solidFill>
                    <a:schemeClr val="accent4"/>
                  </a:solidFill>
                  <a:ln>
                    <a:noFill/>
                  </a:ln>
                  <a:effectLst/>
                </c:spPr>
                <c:invertIfNegative val="0"/>
                <c:cat>
                  <c:numRef>
                    <c:extLst xmlns:c15="http://schemas.microsoft.com/office/drawing/2012/chart">
                      <c:ext xmlns:c15="http://schemas.microsoft.com/office/drawing/2012/chart" uri="{02D57815-91ED-43cb-92C2-25804820EDAC}">
                        <c15:formulaRef>
                          <c15:sqref>Summary!$E$2:$J$2</c15:sqref>
                        </c15:formulaRef>
                      </c:ext>
                    </c:extLst>
                    <c:numCache>
                      <c:formatCode>[$-409]mmm\-yy;@</c:formatCode>
                      <c:ptCount val="6"/>
                      <c:pt idx="0">
                        <c:v>44927</c:v>
                      </c:pt>
                      <c:pt idx="1">
                        <c:v>44958</c:v>
                      </c:pt>
                      <c:pt idx="2">
                        <c:v>44986</c:v>
                      </c:pt>
                      <c:pt idx="3">
                        <c:v>45017</c:v>
                      </c:pt>
                      <c:pt idx="4">
                        <c:v>45047</c:v>
                      </c:pt>
                      <c:pt idx="5">
                        <c:v>45078</c:v>
                      </c:pt>
                    </c:numCache>
                  </c:numRef>
                </c:cat>
                <c:val>
                  <c:numRef>
                    <c:extLst xmlns:c15="http://schemas.microsoft.com/office/drawing/2012/chart">
                      <c:ext xmlns:c15="http://schemas.microsoft.com/office/drawing/2012/chart" uri="{02D57815-91ED-43cb-92C2-25804820EDAC}">
                        <c15:formulaRef>
                          <c15:sqref>Summary!$E$6:$I$6</c15:sqref>
                        </c15:formulaRef>
                      </c:ext>
                    </c:extLst>
                    <c:numCache>
                      <c:formatCode>General</c:formatCode>
                      <c:ptCount val="5"/>
                      <c:pt idx="0">
                        <c:v>12</c:v>
                      </c:pt>
                      <c:pt idx="1">
                        <c:v>5</c:v>
                      </c:pt>
                      <c:pt idx="2">
                        <c:v>6</c:v>
                      </c:pt>
                      <c:pt idx="3">
                        <c:v>9</c:v>
                      </c:pt>
                      <c:pt idx="4">
                        <c:v>10</c:v>
                      </c:pt>
                    </c:numCache>
                  </c:numRef>
                </c:val>
                <c:extLst xmlns:c15="http://schemas.microsoft.com/office/drawing/2012/chart">
                  <c:ext xmlns:c16="http://schemas.microsoft.com/office/drawing/2014/chart" uri="{C3380CC4-5D6E-409C-BE32-E72D297353CC}">
                    <c16:uniqueId val="{0000000C-1382-4A66-8F4A-B6BF674BCA56}"/>
                  </c:ext>
                </c:extLst>
              </c15:ser>
            </c15:filteredBarSeries>
            <c15:filteredBarSeries>
              <c15:ser>
                <c:idx val="4"/>
                <c:order val="3"/>
                <c:tx>
                  <c:strRef>
                    <c:extLst xmlns:c15="http://schemas.microsoft.com/office/drawing/2012/chart">
                      <c:ext xmlns:c15="http://schemas.microsoft.com/office/drawing/2012/chart" uri="{02D57815-91ED-43cb-92C2-25804820EDAC}">
                        <c15:formulaRef>
                          <c15:sqref>Summary!$C$7:$D$7</c15:sqref>
                        </c15:formulaRef>
                      </c:ext>
                    </c:extLst>
                    <c:strCache>
                      <c:ptCount val="2"/>
                      <c:pt idx="0">
                        <c:v>T2 Support</c:v>
                      </c:pt>
                      <c:pt idx="1">
                        <c:v>Gold</c:v>
                      </c:pt>
                    </c:strCache>
                  </c:strRef>
                </c:tx>
                <c:spPr>
                  <a:solidFill>
                    <a:schemeClr val="accent5"/>
                  </a:solidFill>
                  <a:ln>
                    <a:noFill/>
                  </a:ln>
                  <a:effectLst/>
                </c:spPr>
                <c:invertIfNegative val="0"/>
                <c:cat>
                  <c:numRef>
                    <c:extLst xmlns:c15="http://schemas.microsoft.com/office/drawing/2012/chart">
                      <c:ext xmlns:c15="http://schemas.microsoft.com/office/drawing/2012/chart" uri="{02D57815-91ED-43cb-92C2-25804820EDAC}">
                        <c15:formulaRef>
                          <c15:sqref>Summary!$E$2:$J$2</c15:sqref>
                        </c15:formulaRef>
                      </c:ext>
                    </c:extLst>
                    <c:numCache>
                      <c:formatCode>[$-409]mmm\-yy;@</c:formatCode>
                      <c:ptCount val="6"/>
                      <c:pt idx="0">
                        <c:v>44927</c:v>
                      </c:pt>
                      <c:pt idx="1">
                        <c:v>44958</c:v>
                      </c:pt>
                      <c:pt idx="2">
                        <c:v>44986</c:v>
                      </c:pt>
                      <c:pt idx="3">
                        <c:v>45017</c:v>
                      </c:pt>
                      <c:pt idx="4">
                        <c:v>45047</c:v>
                      </c:pt>
                      <c:pt idx="5">
                        <c:v>45078</c:v>
                      </c:pt>
                    </c:numCache>
                  </c:numRef>
                </c:cat>
                <c:val>
                  <c:numRef>
                    <c:extLst xmlns:c15="http://schemas.microsoft.com/office/drawing/2012/chart">
                      <c:ext xmlns:c15="http://schemas.microsoft.com/office/drawing/2012/chart" uri="{02D57815-91ED-43cb-92C2-25804820EDAC}">
                        <c15:formulaRef>
                          <c15:sqref>Summary!$E$7:$I$7</c15:sqref>
                        </c15:formulaRef>
                      </c:ext>
                    </c:extLst>
                    <c:numCache>
                      <c:formatCode>General</c:formatCode>
                      <c:ptCount val="5"/>
                      <c:pt idx="0">
                        <c:v>18</c:v>
                      </c:pt>
                      <c:pt idx="1">
                        <c:v>14</c:v>
                      </c:pt>
                      <c:pt idx="2">
                        <c:v>13</c:v>
                      </c:pt>
                      <c:pt idx="3">
                        <c:v>9</c:v>
                      </c:pt>
                      <c:pt idx="4">
                        <c:v>11</c:v>
                      </c:pt>
                    </c:numCache>
                  </c:numRef>
                </c:val>
                <c:extLst xmlns:c15="http://schemas.microsoft.com/office/drawing/2012/chart">
                  <c:ext xmlns:c16="http://schemas.microsoft.com/office/drawing/2014/chart" uri="{C3380CC4-5D6E-409C-BE32-E72D297353CC}">
                    <c16:uniqueId val="{0000000D-1382-4A66-8F4A-B6BF674BCA56}"/>
                  </c:ext>
                </c:extLst>
              </c15:ser>
            </c15:filteredBarSeries>
            <c15:filteredBarSeries>
              <c15:ser>
                <c:idx val="6"/>
                <c:order val="4"/>
                <c:tx>
                  <c:strRef>
                    <c:extLst xmlns:c15="http://schemas.microsoft.com/office/drawing/2012/chart">
                      <c:ext xmlns:c15="http://schemas.microsoft.com/office/drawing/2012/chart" uri="{02D57815-91ED-43cb-92C2-25804820EDAC}">
                        <c15:formulaRef>
                          <c15:sqref>Summary!$C$9:$D$9</c15:sqref>
                        </c15:formulaRef>
                      </c:ext>
                    </c:extLst>
                    <c:strCache>
                      <c:ptCount val="2"/>
                      <c:pt idx="0">
                        <c:v>T1 Support</c:v>
                      </c:pt>
                      <c:pt idx="1">
                        <c:v>Silver</c:v>
                      </c:pt>
                    </c:strCache>
                  </c:strRef>
                </c:tx>
                <c:spPr>
                  <a:solidFill>
                    <a:schemeClr val="accent1">
                      <a:lumMod val="60000"/>
                    </a:schemeClr>
                  </a:solidFill>
                  <a:ln>
                    <a:noFill/>
                  </a:ln>
                  <a:effectLst/>
                </c:spPr>
                <c:invertIfNegative val="0"/>
                <c:cat>
                  <c:numRef>
                    <c:extLst xmlns:c15="http://schemas.microsoft.com/office/drawing/2012/chart">
                      <c:ext xmlns:c15="http://schemas.microsoft.com/office/drawing/2012/chart" uri="{02D57815-91ED-43cb-92C2-25804820EDAC}">
                        <c15:formulaRef>
                          <c15:sqref>Summary!$E$2:$J$2</c15:sqref>
                        </c15:formulaRef>
                      </c:ext>
                    </c:extLst>
                    <c:numCache>
                      <c:formatCode>[$-409]mmm\-yy;@</c:formatCode>
                      <c:ptCount val="6"/>
                      <c:pt idx="0">
                        <c:v>44927</c:v>
                      </c:pt>
                      <c:pt idx="1">
                        <c:v>44958</c:v>
                      </c:pt>
                      <c:pt idx="2">
                        <c:v>44986</c:v>
                      </c:pt>
                      <c:pt idx="3">
                        <c:v>45017</c:v>
                      </c:pt>
                      <c:pt idx="4">
                        <c:v>45047</c:v>
                      </c:pt>
                      <c:pt idx="5">
                        <c:v>45078</c:v>
                      </c:pt>
                    </c:numCache>
                  </c:numRef>
                </c:cat>
                <c:val>
                  <c:numRef>
                    <c:extLst xmlns:c15="http://schemas.microsoft.com/office/drawing/2012/chart">
                      <c:ext xmlns:c15="http://schemas.microsoft.com/office/drawing/2012/chart" uri="{02D57815-91ED-43cb-92C2-25804820EDAC}">
                        <c15:formulaRef>
                          <c15:sqref>Summary!$E$9:$I$9</c15:sqref>
                        </c15:formulaRef>
                      </c:ext>
                    </c:extLst>
                    <c:numCache>
                      <c:formatCode>General</c:formatCode>
                      <c:ptCount val="5"/>
                      <c:pt idx="0">
                        <c:v>35</c:v>
                      </c:pt>
                      <c:pt idx="1">
                        <c:v>29</c:v>
                      </c:pt>
                      <c:pt idx="2">
                        <c:v>33</c:v>
                      </c:pt>
                      <c:pt idx="3">
                        <c:v>27</c:v>
                      </c:pt>
                      <c:pt idx="4">
                        <c:v>47</c:v>
                      </c:pt>
                    </c:numCache>
                  </c:numRef>
                </c:val>
                <c:extLst xmlns:c15="http://schemas.microsoft.com/office/drawing/2012/chart">
                  <c:ext xmlns:c16="http://schemas.microsoft.com/office/drawing/2014/chart" uri="{C3380CC4-5D6E-409C-BE32-E72D297353CC}">
                    <c16:uniqueId val="{0000000E-1382-4A66-8F4A-B6BF674BCA56}"/>
                  </c:ext>
                </c:extLst>
              </c15:ser>
            </c15:filteredBarSeries>
            <c15:filteredBarSeries>
              <c15:ser>
                <c:idx val="7"/>
                <c:order val="5"/>
                <c:tx>
                  <c:strRef>
                    <c:extLst xmlns:c15="http://schemas.microsoft.com/office/drawing/2012/chart">
                      <c:ext xmlns:c15="http://schemas.microsoft.com/office/drawing/2012/chart" uri="{02D57815-91ED-43cb-92C2-25804820EDAC}">
                        <c15:formulaRef>
                          <c15:sqref>Summary!$C$10:$D$10</c15:sqref>
                        </c15:formulaRef>
                      </c:ext>
                    </c:extLst>
                    <c:strCache>
                      <c:ptCount val="2"/>
                      <c:pt idx="0">
                        <c:v>T2 Support</c:v>
                      </c:pt>
                      <c:pt idx="1">
                        <c:v>Silver</c:v>
                      </c:pt>
                    </c:strCache>
                  </c:strRef>
                </c:tx>
                <c:spPr>
                  <a:solidFill>
                    <a:schemeClr val="accent2">
                      <a:lumMod val="60000"/>
                    </a:schemeClr>
                  </a:solidFill>
                  <a:ln>
                    <a:noFill/>
                  </a:ln>
                  <a:effectLst/>
                </c:spPr>
                <c:invertIfNegative val="0"/>
                <c:cat>
                  <c:numRef>
                    <c:extLst xmlns:c15="http://schemas.microsoft.com/office/drawing/2012/chart">
                      <c:ext xmlns:c15="http://schemas.microsoft.com/office/drawing/2012/chart" uri="{02D57815-91ED-43cb-92C2-25804820EDAC}">
                        <c15:formulaRef>
                          <c15:sqref>Summary!$E$2:$J$2</c15:sqref>
                        </c15:formulaRef>
                      </c:ext>
                    </c:extLst>
                    <c:numCache>
                      <c:formatCode>[$-409]mmm\-yy;@</c:formatCode>
                      <c:ptCount val="6"/>
                      <c:pt idx="0">
                        <c:v>44927</c:v>
                      </c:pt>
                      <c:pt idx="1">
                        <c:v>44958</c:v>
                      </c:pt>
                      <c:pt idx="2">
                        <c:v>44986</c:v>
                      </c:pt>
                      <c:pt idx="3">
                        <c:v>45017</c:v>
                      </c:pt>
                      <c:pt idx="4">
                        <c:v>45047</c:v>
                      </c:pt>
                      <c:pt idx="5">
                        <c:v>45078</c:v>
                      </c:pt>
                    </c:numCache>
                  </c:numRef>
                </c:cat>
                <c:val>
                  <c:numRef>
                    <c:extLst xmlns:c15="http://schemas.microsoft.com/office/drawing/2012/chart">
                      <c:ext xmlns:c15="http://schemas.microsoft.com/office/drawing/2012/chart" uri="{02D57815-91ED-43cb-92C2-25804820EDAC}">
                        <c15:formulaRef>
                          <c15:sqref>Summary!$E$10:$I$10</c15:sqref>
                        </c15:formulaRef>
                      </c:ext>
                    </c:extLst>
                    <c:numCache>
                      <c:formatCode>General</c:formatCode>
                      <c:ptCount val="5"/>
                      <c:pt idx="0">
                        <c:v>107</c:v>
                      </c:pt>
                      <c:pt idx="1">
                        <c:v>126</c:v>
                      </c:pt>
                      <c:pt idx="2">
                        <c:v>132</c:v>
                      </c:pt>
                      <c:pt idx="3">
                        <c:v>45</c:v>
                      </c:pt>
                      <c:pt idx="4">
                        <c:v>195</c:v>
                      </c:pt>
                    </c:numCache>
                  </c:numRef>
                </c:val>
                <c:extLst xmlns:c15="http://schemas.microsoft.com/office/drawing/2012/chart">
                  <c:ext xmlns:c16="http://schemas.microsoft.com/office/drawing/2014/chart" uri="{C3380CC4-5D6E-409C-BE32-E72D297353CC}">
                    <c16:uniqueId val="{0000000F-1382-4A66-8F4A-B6BF674BCA56}"/>
                  </c:ext>
                </c:extLst>
              </c15:ser>
            </c15:filteredBarSeries>
          </c:ext>
        </c:extLst>
      </c:barChart>
      <c:lineChart>
        <c:grouping val="standard"/>
        <c:varyColors val="0"/>
        <c:ser>
          <c:idx val="9"/>
          <c:order val="9"/>
          <c:tx>
            <c:strRef>
              <c:f>Summary!$D$13</c:f>
              <c:strCache>
                <c:ptCount val="1"/>
                <c:pt idx="0">
                  <c:v>TOTAL</c:v>
                </c:pt>
              </c:strCache>
            </c:strRef>
          </c:tx>
          <c:spPr>
            <a:ln w="28575" cap="rnd">
              <a:solidFill>
                <a:schemeClr val="tx1"/>
              </a:solidFill>
              <a:round/>
            </a:ln>
            <a:effectLst/>
          </c:spPr>
          <c:marker>
            <c:symbol val="none"/>
          </c:marker>
          <c:dLbls>
            <c:dLbl>
              <c:idx val="0"/>
              <c:layout>
                <c:manualLayout>
                  <c:x val="-2.8776978417266189E-2"/>
                  <c:y val="-3.7209296269011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382-4A66-8F4A-B6BF674BCA56}"/>
                </c:ext>
              </c:extLst>
            </c:dLbl>
            <c:dLbl>
              <c:idx val="1"/>
              <c:layout>
                <c:manualLayout>
                  <c:x val="-2.8776978417266189E-2"/>
                  <c:y val="-4.134366252112351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382-4A66-8F4A-B6BF674BCA56}"/>
                </c:ext>
              </c:extLst>
            </c:dLbl>
            <c:dLbl>
              <c:idx val="2"/>
              <c:layout>
                <c:manualLayout>
                  <c:x val="-4.3165467625899283E-2"/>
                  <c:y val="-3.72092962690112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382-4A66-8F4A-B6BF674BCA56}"/>
                </c:ext>
              </c:extLst>
            </c:dLbl>
            <c:dLbl>
              <c:idx val="3"/>
              <c:layout>
                <c:manualLayout>
                  <c:x val="-4.0767386091127185E-2"/>
                  <c:y val="-4.134366252112351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1382-4A66-8F4A-B6BF674BCA56}"/>
                </c:ext>
              </c:extLst>
            </c:dLbl>
            <c:dLbl>
              <c:idx val="4"/>
              <c:layout>
                <c:manualLayout>
                  <c:x val="-3.8369304556355004E-2"/>
                  <c:y val="-3.72092962690111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382-4A66-8F4A-B6BF674BCA56}"/>
                </c:ext>
              </c:extLst>
            </c:dLbl>
            <c:dLbl>
              <c:idx val="5"/>
              <c:layout>
                <c:manualLayout>
                  <c:x val="-2.1582733812949641E-2"/>
                  <c:y val="-3.72092962690112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1382-4A66-8F4A-B6BF674BCA56}"/>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Summary!$E$13:$J$13</c:f>
              <c:numCache>
                <c:formatCode>General</c:formatCode>
                <c:ptCount val="6"/>
                <c:pt idx="0">
                  <c:v>241</c:v>
                </c:pt>
                <c:pt idx="1">
                  <c:v>328</c:v>
                </c:pt>
                <c:pt idx="2">
                  <c:v>248</c:v>
                </c:pt>
                <c:pt idx="3">
                  <c:v>151</c:v>
                </c:pt>
                <c:pt idx="4">
                  <c:v>307</c:v>
                </c:pt>
                <c:pt idx="5">
                  <c:v>171</c:v>
                </c:pt>
              </c:numCache>
            </c:numRef>
          </c:val>
          <c:smooth val="0"/>
          <c:extLst>
            <c:ext xmlns:c16="http://schemas.microsoft.com/office/drawing/2014/chart" uri="{C3380CC4-5D6E-409C-BE32-E72D297353CC}">
              <c16:uniqueId val="{00000009-1382-4A66-8F4A-B6BF674BCA56}"/>
            </c:ext>
          </c:extLst>
        </c:ser>
        <c:dLbls>
          <c:showLegendKey val="0"/>
          <c:showVal val="0"/>
          <c:showCatName val="0"/>
          <c:showSerName val="0"/>
          <c:showPercent val="0"/>
          <c:showBubbleSize val="0"/>
        </c:dLbls>
        <c:marker val="1"/>
        <c:smooth val="0"/>
        <c:axId val="1725068159"/>
        <c:axId val="1725061503"/>
      </c:lineChart>
      <c:dateAx>
        <c:axId val="1725068159"/>
        <c:scaling>
          <c:orientation val="minMax"/>
        </c:scaling>
        <c:delete val="0"/>
        <c:axPos val="b"/>
        <c:numFmt formatCode="[$-409]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25061503"/>
        <c:crosses val="autoZero"/>
        <c:auto val="1"/>
        <c:lblOffset val="100"/>
        <c:baseTimeUnit val="months"/>
      </c:dateAx>
      <c:valAx>
        <c:axId val="172506150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2506815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100" b="0" i="0" u="none" strike="noStrike" kern="1200" spc="0" baseline="0">
                <a:solidFill>
                  <a:schemeClr val="tx1">
                    <a:lumMod val="65000"/>
                    <a:lumOff val="35000"/>
                  </a:schemeClr>
                </a:solidFill>
                <a:latin typeface="+mn-lt"/>
                <a:ea typeface="+mn-ea"/>
                <a:cs typeface="+mn-cs"/>
              </a:defRPr>
            </a:pPr>
            <a:r>
              <a:rPr lang="en-US" sz="1100" b="0" i="0" baseline="0" dirty="0">
                <a:effectLst/>
              </a:rPr>
              <a:t>Escalation by Brand</a:t>
            </a:r>
            <a:endParaRPr lang="en-US" sz="1100" dirty="0">
              <a:effectLst/>
            </a:endParaRPr>
          </a:p>
        </c:rich>
      </c:tx>
      <c:overlay val="0"/>
      <c:spPr>
        <a:noFill/>
        <a:ln>
          <a:noFill/>
        </a:ln>
        <a:effectLst/>
      </c:spPr>
      <c:txPr>
        <a:bodyPr rot="0" spcFirstLastPara="1" vertOverflow="ellipsis" vert="horz" wrap="square" anchor="ctr" anchorCtr="1"/>
        <a:lstStyle/>
        <a:p>
          <a:pPr>
            <a:defRPr sz="11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stacked"/>
        <c:varyColors val="0"/>
        <c:ser>
          <c:idx val="0"/>
          <c:order val="0"/>
          <c:tx>
            <c:strRef>
              <c:f>NEW_2!$A$2</c:f>
              <c:strCache>
                <c:ptCount val="1"/>
                <c:pt idx="0">
                  <c:v>StackPath</c:v>
                </c:pt>
              </c:strCache>
            </c:strRef>
          </c:tx>
          <c:spPr>
            <a:solidFill>
              <a:schemeClr val="tx1"/>
            </a:solidFill>
            <a:ln>
              <a:noFill/>
            </a:ln>
            <a:effectLst/>
          </c:spPr>
          <c:invertIfNegative val="0"/>
          <c:cat>
            <c:strRef>
              <c:f>NEW_2!$B$1:$G$1</c:f>
              <c:strCache>
                <c:ptCount val="6"/>
                <c:pt idx="0">
                  <c:v>Q1
M1 2023</c:v>
                </c:pt>
                <c:pt idx="1">
                  <c:v>Q1
M2 2023</c:v>
                </c:pt>
                <c:pt idx="2">
                  <c:v>Q1
M3 2023</c:v>
                </c:pt>
                <c:pt idx="3">
                  <c:v>Q2
M4 2023</c:v>
                </c:pt>
                <c:pt idx="4">
                  <c:v>Q2
M5 2023</c:v>
                </c:pt>
                <c:pt idx="5">
                  <c:v>Q2
M6 2023</c:v>
                </c:pt>
              </c:strCache>
            </c:strRef>
          </c:cat>
          <c:val>
            <c:numRef>
              <c:f>NEW_2!$B$2:$G$2</c:f>
              <c:numCache>
                <c:formatCode>General</c:formatCode>
                <c:ptCount val="6"/>
                <c:pt idx="0">
                  <c:v>61</c:v>
                </c:pt>
                <c:pt idx="1">
                  <c:v>43</c:v>
                </c:pt>
                <c:pt idx="2">
                  <c:v>51</c:v>
                </c:pt>
                <c:pt idx="3">
                  <c:v>40</c:v>
                </c:pt>
                <c:pt idx="4">
                  <c:v>51</c:v>
                </c:pt>
                <c:pt idx="5">
                  <c:v>24</c:v>
                </c:pt>
              </c:numCache>
            </c:numRef>
          </c:val>
          <c:extLst>
            <c:ext xmlns:c16="http://schemas.microsoft.com/office/drawing/2014/chart" uri="{C3380CC4-5D6E-409C-BE32-E72D297353CC}">
              <c16:uniqueId val="{00000000-BA94-4E76-88F0-7AA60E036A57}"/>
            </c:ext>
          </c:extLst>
        </c:ser>
        <c:ser>
          <c:idx val="1"/>
          <c:order val="1"/>
          <c:tx>
            <c:strRef>
              <c:f>NEW_2!$A$3</c:f>
              <c:strCache>
                <c:ptCount val="1"/>
                <c:pt idx="0">
                  <c:v>Highwinds</c:v>
                </c:pt>
              </c:strCache>
            </c:strRef>
          </c:tx>
          <c:spPr>
            <a:solidFill>
              <a:srgbClr val="D01B22"/>
            </a:solidFill>
            <a:ln>
              <a:noFill/>
            </a:ln>
            <a:effectLst/>
          </c:spPr>
          <c:invertIfNegative val="0"/>
          <c:cat>
            <c:strRef>
              <c:f>NEW_2!$B$1:$G$1</c:f>
              <c:strCache>
                <c:ptCount val="6"/>
                <c:pt idx="0">
                  <c:v>Q1
M1 2023</c:v>
                </c:pt>
                <c:pt idx="1">
                  <c:v>Q1
M2 2023</c:v>
                </c:pt>
                <c:pt idx="2">
                  <c:v>Q1
M3 2023</c:v>
                </c:pt>
                <c:pt idx="3">
                  <c:v>Q2
M4 2023</c:v>
                </c:pt>
                <c:pt idx="4">
                  <c:v>Q2
M5 2023</c:v>
                </c:pt>
                <c:pt idx="5">
                  <c:v>Q2
M6 2023</c:v>
                </c:pt>
              </c:strCache>
            </c:strRef>
          </c:cat>
          <c:val>
            <c:numRef>
              <c:f>NEW_2!$B$3:$G$3</c:f>
              <c:numCache>
                <c:formatCode>General</c:formatCode>
                <c:ptCount val="6"/>
                <c:pt idx="0">
                  <c:v>21</c:v>
                </c:pt>
                <c:pt idx="1">
                  <c:v>23</c:v>
                </c:pt>
                <c:pt idx="2">
                  <c:v>30</c:v>
                </c:pt>
                <c:pt idx="3">
                  <c:v>28</c:v>
                </c:pt>
                <c:pt idx="4">
                  <c:v>13</c:v>
                </c:pt>
                <c:pt idx="5">
                  <c:v>11</c:v>
                </c:pt>
              </c:numCache>
            </c:numRef>
          </c:val>
          <c:extLst>
            <c:ext xmlns:c16="http://schemas.microsoft.com/office/drawing/2014/chart" uri="{C3380CC4-5D6E-409C-BE32-E72D297353CC}">
              <c16:uniqueId val="{00000001-BA94-4E76-88F0-7AA60E036A57}"/>
            </c:ext>
          </c:extLst>
        </c:ser>
        <c:ser>
          <c:idx val="4"/>
          <c:order val="2"/>
          <c:tx>
            <c:strRef>
              <c:f>NEW_2!$A$6</c:f>
              <c:strCache>
                <c:ptCount val="1"/>
                <c:pt idx="0">
                  <c:v>Server Density</c:v>
                </c:pt>
              </c:strCache>
            </c:strRef>
          </c:tx>
          <c:spPr>
            <a:solidFill>
              <a:srgbClr val="00B050"/>
            </a:solidFill>
            <a:ln>
              <a:noFill/>
            </a:ln>
            <a:effectLst/>
          </c:spPr>
          <c:invertIfNegative val="0"/>
          <c:cat>
            <c:strRef>
              <c:f>NEW_2!$B$1:$G$1</c:f>
              <c:strCache>
                <c:ptCount val="6"/>
                <c:pt idx="0">
                  <c:v>Q1
M1 2023</c:v>
                </c:pt>
                <c:pt idx="1">
                  <c:v>Q1
M2 2023</c:v>
                </c:pt>
                <c:pt idx="2">
                  <c:v>Q1
M3 2023</c:v>
                </c:pt>
                <c:pt idx="3">
                  <c:v>Q2
M4 2023</c:v>
                </c:pt>
                <c:pt idx="4">
                  <c:v>Q2
M5 2023</c:v>
                </c:pt>
                <c:pt idx="5">
                  <c:v>Q2
M6 2023</c:v>
                </c:pt>
              </c:strCache>
            </c:strRef>
          </c:cat>
          <c:val>
            <c:numRef>
              <c:f>NEW_2!$B$6:$G$6</c:f>
              <c:numCache>
                <c:formatCode>General</c:formatCode>
                <c:ptCount val="6"/>
                <c:pt idx="0">
                  <c:v>0</c:v>
                </c:pt>
                <c:pt idx="1">
                  <c:v>0</c:v>
                </c:pt>
                <c:pt idx="2">
                  <c:v>0</c:v>
                </c:pt>
                <c:pt idx="3">
                  <c:v>0</c:v>
                </c:pt>
                <c:pt idx="4">
                  <c:v>0</c:v>
                </c:pt>
                <c:pt idx="5">
                  <c:v>0</c:v>
                </c:pt>
              </c:numCache>
            </c:numRef>
          </c:val>
          <c:extLst>
            <c:ext xmlns:c16="http://schemas.microsoft.com/office/drawing/2014/chart" uri="{C3380CC4-5D6E-409C-BE32-E72D297353CC}">
              <c16:uniqueId val="{00000002-BA94-4E76-88F0-7AA60E036A57}"/>
            </c:ext>
          </c:extLst>
        </c:ser>
        <c:ser>
          <c:idx val="3"/>
          <c:order val="3"/>
          <c:tx>
            <c:strRef>
              <c:f>NEW_2!$A$5</c:f>
              <c:strCache>
                <c:ptCount val="1"/>
                <c:pt idx="0">
                  <c:v>MaxCDN</c:v>
                </c:pt>
              </c:strCache>
            </c:strRef>
          </c:tx>
          <c:spPr>
            <a:solidFill>
              <a:schemeClr val="accent2"/>
            </a:solidFill>
            <a:ln>
              <a:noFill/>
            </a:ln>
            <a:effectLst/>
          </c:spPr>
          <c:invertIfNegative val="0"/>
          <c:cat>
            <c:strRef>
              <c:f>NEW_2!$B$1:$G$1</c:f>
              <c:strCache>
                <c:ptCount val="6"/>
                <c:pt idx="0">
                  <c:v>Q1
M1 2023</c:v>
                </c:pt>
                <c:pt idx="1">
                  <c:v>Q1
M2 2023</c:v>
                </c:pt>
                <c:pt idx="2">
                  <c:v>Q1
M3 2023</c:v>
                </c:pt>
                <c:pt idx="3">
                  <c:v>Q2
M4 2023</c:v>
                </c:pt>
                <c:pt idx="4">
                  <c:v>Q2
M5 2023</c:v>
                </c:pt>
                <c:pt idx="5">
                  <c:v>Q2
M6 2023</c:v>
                </c:pt>
              </c:strCache>
            </c:strRef>
          </c:cat>
          <c:val>
            <c:numRef>
              <c:f>NEW_2!$B$5:$G$5</c:f>
              <c:numCache>
                <c:formatCode>General</c:formatCode>
                <c:ptCount val="6"/>
                <c:pt idx="0">
                  <c:v>0</c:v>
                </c:pt>
                <c:pt idx="1">
                  <c:v>0</c:v>
                </c:pt>
                <c:pt idx="2">
                  <c:v>0</c:v>
                </c:pt>
                <c:pt idx="3">
                  <c:v>0</c:v>
                </c:pt>
                <c:pt idx="4">
                  <c:v>0</c:v>
                </c:pt>
                <c:pt idx="5">
                  <c:v>0</c:v>
                </c:pt>
              </c:numCache>
            </c:numRef>
          </c:val>
          <c:extLst>
            <c:ext xmlns:c16="http://schemas.microsoft.com/office/drawing/2014/chart" uri="{C3380CC4-5D6E-409C-BE32-E72D297353CC}">
              <c16:uniqueId val="{00000003-BA94-4E76-88F0-7AA60E036A57}"/>
            </c:ext>
          </c:extLst>
        </c:ser>
        <c:ser>
          <c:idx val="2"/>
          <c:order val="4"/>
          <c:tx>
            <c:strRef>
              <c:f>NEW_2!$A$4</c:f>
              <c:strCache>
                <c:ptCount val="1"/>
                <c:pt idx="0">
                  <c:v>StackPath SecureCDN</c:v>
                </c:pt>
              </c:strCache>
            </c:strRef>
          </c:tx>
          <c:spPr>
            <a:solidFill>
              <a:schemeClr val="accent5"/>
            </a:solidFill>
            <a:ln>
              <a:noFill/>
            </a:ln>
            <a:effectLst/>
          </c:spPr>
          <c:invertIfNegative val="0"/>
          <c:dLbls>
            <c:dLbl>
              <c:idx val="0"/>
              <c:layout>
                <c:manualLayout>
                  <c:x val="5.5786395814096501E-2"/>
                  <c:y val="-3.448683615451003E-2"/>
                </c:manualLayout>
              </c:layout>
              <c:tx>
                <c:rich>
                  <a:bodyPr/>
                  <a:lstStyle/>
                  <a:p>
                    <a:r>
                      <a:rPr lang="en-US" dirty="0"/>
                      <a:t>82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BA94-4E76-88F0-7AA60E036A57}"/>
                </c:ext>
              </c:extLst>
            </c:dLbl>
            <c:dLbl>
              <c:idx val="1"/>
              <c:layout>
                <c:manualLayout>
                  <c:x val="3.654970760233911E-2"/>
                  <c:y val="-3.448683615451003E-2"/>
                </c:manualLayout>
              </c:layout>
              <c:tx>
                <c:rich>
                  <a:bodyPr/>
                  <a:lstStyle/>
                  <a:p>
                    <a:r>
                      <a:rPr lang="en-US" dirty="0"/>
                      <a:t>67</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BA94-4E76-88F0-7AA60E036A57}"/>
                </c:ext>
              </c:extLst>
            </c:dLbl>
            <c:dLbl>
              <c:idx val="2"/>
              <c:layout>
                <c:manualLayout>
                  <c:x val="3.8473376423514789E-2"/>
                  <c:y val="-3.1351646789072304E-2"/>
                </c:manualLayout>
              </c:layout>
              <c:tx>
                <c:rich>
                  <a:bodyPr/>
                  <a:lstStyle/>
                  <a:p>
                    <a:r>
                      <a:rPr lang="en-US" dirty="0"/>
                      <a:t>81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BA94-4E76-88F0-7AA60E036A57}"/>
                </c:ext>
              </c:extLst>
            </c:dLbl>
            <c:dLbl>
              <c:idx val="3"/>
              <c:layout>
                <c:manualLayout>
                  <c:x val="4.2320714065866419E-2"/>
                  <c:y val="-3.7622025519947588E-2"/>
                </c:manualLayout>
              </c:layout>
              <c:tx>
                <c:rich>
                  <a:bodyPr/>
                  <a:lstStyle/>
                  <a:p>
                    <a:r>
                      <a:rPr lang="en-US" dirty="0"/>
                      <a:t>68</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BA94-4E76-88F0-7AA60E036A57}"/>
                </c:ext>
              </c:extLst>
            </c:dLbl>
            <c:dLbl>
              <c:idx val="4"/>
              <c:layout>
                <c:manualLayout>
                  <c:x val="4.6168051708217916E-2"/>
                  <c:y val="-6.2703787308753447E-3"/>
                </c:manualLayout>
              </c:layout>
              <c:tx>
                <c:rich>
                  <a:bodyPr/>
                  <a:lstStyle/>
                  <a:p>
                    <a:r>
                      <a:rPr lang="en-US" dirty="0"/>
                      <a:t>64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BA94-4E76-88F0-7AA60E036A57}"/>
                </c:ext>
              </c:extLst>
            </c:dLbl>
            <c:dLbl>
              <c:idx val="5"/>
              <c:layout>
                <c:manualLayout>
                  <c:x val="5.1939058171745149E-2"/>
                  <c:y val="-3.1351399923767995E-2"/>
                </c:manualLayout>
              </c:layout>
              <c:tx>
                <c:rich>
                  <a:bodyPr/>
                  <a:lstStyle/>
                  <a:p>
                    <a:r>
                      <a:rPr lang="en-US" dirty="0"/>
                      <a:t>36</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BA94-4E76-88F0-7AA60E036A57}"/>
                </c:ext>
              </c:extLst>
            </c:dLbl>
            <c:dLbl>
              <c:idx val="6"/>
              <c:layout>
                <c:manualLayout>
                  <c:x val="6.1557402277623886E-2"/>
                  <c:y val="-2.8738903855575603E-17"/>
                </c:manualLayout>
              </c:layout>
              <c:tx>
                <c:rich>
                  <a:bodyPr/>
                  <a:lstStyle/>
                  <a:p>
                    <a:r>
                      <a:rPr lang="en-US"/>
                      <a:t>164</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BA94-4E76-88F0-7AA60E036A57}"/>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NEW_2!$B$1:$G$1</c:f>
              <c:strCache>
                <c:ptCount val="6"/>
                <c:pt idx="0">
                  <c:v>Q1
M1 2023</c:v>
                </c:pt>
                <c:pt idx="1">
                  <c:v>Q1
M2 2023</c:v>
                </c:pt>
                <c:pt idx="2">
                  <c:v>Q1
M3 2023</c:v>
                </c:pt>
                <c:pt idx="3">
                  <c:v>Q2
M4 2023</c:v>
                </c:pt>
                <c:pt idx="4">
                  <c:v>Q2
M5 2023</c:v>
                </c:pt>
                <c:pt idx="5">
                  <c:v>Q2
M6 2023</c:v>
                </c:pt>
              </c:strCache>
            </c:strRef>
          </c:cat>
          <c:val>
            <c:numRef>
              <c:f>NEW_2!$B$4:$G$4</c:f>
              <c:numCache>
                <c:formatCode>General</c:formatCode>
                <c:ptCount val="6"/>
                <c:pt idx="0">
                  <c:v>0</c:v>
                </c:pt>
                <c:pt idx="1">
                  <c:v>1</c:v>
                </c:pt>
                <c:pt idx="2">
                  <c:v>0</c:v>
                </c:pt>
                <c:pt idx="3">
                  <c:v>0</c:v>
                </c:pt>
                <c:pt idx="4">
                  <c:v>0</c:v>
                </c:pt>
                <c:pt idx="5">
                  <c:v>1</c:v>
                </c:pt>
              </c:numCache>
            </c:numRef>
          </c:val>
          <c:extLst>
            <c:ext xmlns:c16="http://schemas.microsoft.com/office/drawing/2014/chart" uri="{C3380CC4-5D6E-409C-BE32-E72D297353CC}">
              <c16:uniqueId val="{0000000B-BA94-4E76-88F0-7AA60E036A57}"/>
            </c:ext>
          </c:extLst>
        </c:ser>
        <c:dLbls>
          <c:showLegendKey val="0"/>
          <c:showVal val="0"/>
          <c:showCatName val="0"/>
          <c:showSerName val="0"/>
          <c:showPercent val="0"/>
          <c:showBubbleSize val="0"/>
        </c:dLbls>
        <c:gapWidth val="150"/>
        <c:overlap val="100"/>
        <c:axId val="842195216"/>
        <c:axId val="842197712"/>
      </c:barChart>
      <c:catAx>
        <c:axId val="842195216"/>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2197712"/>
        <c:crosses val="autoZero"/>
        <c:auto val="1"/>
        <c:lblAlgn val="ctr"/>
        <c:lblOffset val="100"/>
        <c:noMultiLvlLbl val="0"/>
      </c:catAx>
      <c:valAx>
        <c:axId val="842197712"/>
        <c:scaling>
          <c:orientation val="minMax"/>
        </c:scaling>
        <c:delete val="0"/>
        <c:axPos val="t"/>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2195216"/>
        <c:crosses val="autoZero"/>
        <c:crossBetween val="between"/>
      </c:valAx>
      <c:spPr>
        <a:noFill/>
        <a:ln>
          <a:noFill/>
        </a:ln>
        <a:effectLst/>
      </c:spPr>
    </c:plotArea>
    <c:legend>
      <c:legendPos val="b"/>
      <c:legendEntry>
        <c:idx val="2"/>
        <c:delete val="1"/>
      </c:legendEntry>
      <c:legendEntry>
        <c:idx val="3"/>
        <c:delete val="1"/>
      </c:legendEntry>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solidFill>
        <a:sysClr val="window" lastClr="FFFFFF">
          <a:lumMod val="65000"/>
        </a:sysClr>
      </a:solid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100" b="0" i="0" u="none" strike="noStrike" kern="1200" spc="0" baseline="0" dirty="0">
                <a:solidFill>
                  <a:sysClr val="windowText" lastClr="000000">
                    <a:lumMod val="65000"/>
                    <a:lumOff val="35000"/>
                  </a:sysClr>
                </a:solidFill>
                <a:effectLst/>
              </a:rPr>
              <a:t>Escalation by Product Category</a:t>
            </a:r>
            <a:endParaRPr lang="en-US" sz="1000" b="0" i="0" u="none" strike="noStrike" kern="1200" spc="0" baseline="0" dirty="0">
              <a:solidFill>
                <a:sysClr val="windowText" lastClr="000000">
                  <a:lumMod val="65000"/>
                  <a:lumOff val="35000"/>
                </a:sysClr>
              </a:solidFill>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NEW_2!$K$2</c:f>
              <c:strCache>
                <c:ptCount val="1"/>
                <c:pt idx="0">
                  <c:v>Edge Compute</c:v>
                </c:pt>
              </c:strCache>
            </c:strRef>
          </c:tx>
          <c:spPr>
            <a:solidFill>
              <a:srgbClr val="002060"/>
            </a:solidFill>
            <a:ln>
              <a:noFill/>
            </a:ln>
            <a:effectLst/>
          </c:spPr>
          <c:invertIfNegative val="0"/>
          <c:cat>
            <c:strRef>
              <c:f>NEW_2!$L$1:$Q$1</c:f>
              <c:strCache>
                <c:ptCount val="6"/>
                <c:pt idx="0">
                  <c:v>Q1
M1 2023</c:v>
                </c:pt>
                <c:pt idx="1">
                  <c:v>Q1
M2 2023</c:v>
                </c:pt>
                <c:pt idx="2">
                  <c:v>Q1
M3 2023</c:v>
                </c:pt>
                <c:pt idx="3">
                  <c:v>Q2
M4 2023</c:v>
                </c:pt>
                <c:pt idx="4">
                  <c:v>Q2
M5 2023</c:v>
                </c:pt>
                <c:pt idx="5">
                  <c:v>Q2
M6 2023</c:v>
                </c:pt>
              </c:strCache>
            </c:strRef>
          </c:cat>
          <c:val>
            <c:numRef>
              <c:f>NEW_2!$L$2:$Q$2</c:f>
              <c:numCache>
                <c:formatCode>General</c:formatCode>
                <c:ptCount val="6"/>
                <c:pt idx="0">
                  <c:v>49</c:v>
                </c:pt>
                <c:pt idx="1">
                  <c:v>127</c:v>
                </c:pt>
                <c:pt idx="2">
                  <c:v>81</c:v>
                </c:pt>
                <c:pt idx="3">
                  <c:v>98</c:v>
                </c:pt>
                <c:pt idx="4">
                  <c:v>108</c:v>
                </c:pt>
                <c:pt idx="5">
                  <c:v>62</c:v>
                </c:pt>
              </c:numCache>
            </c:numRef>
          </c:val>
          <c:extLst>
            <c:ext xmlns:c16="http://schemas.microsoft.com/office/drawing/2014/chart" uri="{C3380CC4-5D6E-409C-BE32-E72D297353CC}">
              <c16:uniqueId val="{00000000-6018-4228-B45D-71A7666C0248}"/>
            </c:ext>
          </c:extLst>
        </c:ser>
        <c:ser>
          <c:idx val="1"/>
          <c:order val="1"/>
          <c:tx>
            <c:strRef>
              <c:f>NEW_2!$K$3</c:f>
              <c:strCache>
                <c:ptCount val="1"/>
                <c:pt idx="0">
                  <c:v>Edge Delivery</c:v>
                </c:pt>
              </c:strCache>
            </c:strRef>
          </c:tx>
          <c:spPr>
            <a:solidFill>
              <a:schemeClr val="accent1">
                <a:lumMod val="75000"/>
              </a:schemeClr>
            </a:solidFill>
            <a:ln>
              <a:noFill/>
            </a:ln>
            <a:effectLst/>
          </c:spPr>
          <c:invertIfNegative val="0"/>
          <c:cat>
            <c:strRef>
              <c:f>NEW_2!$L$1:$Q$1</c:f>
              <c:strCache>
                <c:ptCount val="6"/>
                <c:pt idx="0">
                  <c:v>Q1
M1 2023</c:v>
                </c:pt>
                <c:pt idx="1">
                  <c:v>Q1
M2 2023</c:v>
                </c:pt>
                <c:pt idx="2">
                  <c:v>Q1
M3 2023</c:v>
                </c:pt>
                <c:pt idx="3">
                  <c:v>Q2
M4 2023</c:v>
                </c:pt>
                <c:pt idx="4">
                  <c:v>Q2
M5 2023</c:v>
                </c:pt>
                <c:pt idx="5">
                  <c:v>Q2
M6 2023</c:v>
                </c:pt>
              </c:strCache>
            </c:strRef>
          </c:cat>
          <c:val>
            <c:numRef>
              <c:f>NEW_2!$L$3:$Q$3</c:f>
              <c:numCache>
                <c:formatCode>General</c:formatCode>
                <c:ptCount val="6"/>
                <c:pt idx="0">
                  <c:v>37</c:v>
                </c:pt>
                <c:pt idx="1">
                  <c:v>35</c:v>
                </c:pt>
                <c:pt idx="2">
                  <c:v>51</c:v>
                </c:pt>
                <c:pt idx="3">
                  <c:v>48</c:v>
                </c:pt>
                <c:pt idx="4">
                  <c:v>32</c:v>
                </c:pt>
                <c:pt idx="5">
                  <c:v>12</c:v>
                </c:pt>
              </c:numCache>
            </c:numRef>
          </c:val>
          <c:extLst>
            <c:ext xmlns:c16="http://schemas.microsoft.com/office/drawing/2014/chart" uri="{C3380CC4-5D6E-409C-BE32-E72D297353CC}">
              <c16:uniqueId val="{00000001-6018-4228-B45D-71A7666C0248}"/>
            </c:ext>
          </c:extLst>
        </c:ser>
        <c:ser>
          <c:idx val="2"/>
          <c:order val="2"/>
          <c:tx>
            <c:strRef>
              <c:f>NEW_2!$K$4</c:f>
              <c:strCache>
                <c:ptCount val="1"/>
                <c:pt idx="0">
                  <c:v>Edge Security</c:v>
                </c:pt>
              </c:strCache>
            </c:strRef>
          </c:tx>
          <c:spPr>
            <a:solidFill>
              <a:schemeClr val="accent1">
                <a:lumMod val="60000"/>
                <a:lumOff val="40000"/>
              </a:schemeClr>
            </a:solidFill>
            <a:ln>
              <a:noFill/>
            </a:ln>
            <a:effectLst/>
          </c:spPr>
          <c:invertIfNegative val="0"/>
          <c:cat>
            <c:strRef>
              <c:f>NEW_2!$L$1:$Q$1</c:f>
              <c:strCache>
                <c:ptCount val="6"/>
                <c:pt idx="0">
                  <c:v>Q1
M1 2023</c:v>
                </c:pt>
                <c:pt idx="1">
                  <c:v>Q1
M2 2023</c:v>
                </c:pt>
                <c:pt idx="2">
                  <c:v>Q1
M3 2023</c:v>
                </c:pt>
                <c:pt idx="3">
                  <c:v>Q2
M4 2023</c:v>
                </c:pt>
                <c:pt idx="4">
                  <c:v>Q2
M5 2023</c:v>
                </c:pt>
                <c:pt idx="5">
                  <c:v>Q2
M6 2023</c:v>
                </c:pt>
              </c:strCache>
            </c:strRef>
          </c:cat>
          <c:val>
            <c:numRef>
              <c:f>NEW_2!$L$4:$Q$4</c:f>
              <c:numCache>
                <c:formatCode>General</c:formatCode>
                <c:ptCount val="6"/>
                <c:pt idx="0">
                  <c:v>6</c:v>
                </c:pt>
                <c:pt idx="1">
                  <c:v>4</c:v>
                </c:pt>
                <c:pt idx="2">
                  <c:v>9</c:v>
                </c:pt>
                <c:pt idx="3">
                  <c:v>4</c:v>
                </c:pt>
                <c:pt idx="4">
                  <c:v>14</c:v>
                </c:pt>
                <c:pt idx="5">
                  <c:v>4</c:v>
                </c:pt>
              </c:numCache>
            </c:numRef>
          </c:val>
          <c:extLst>
            <c:ext xmlns:c16="http://schemas.microsoft.com/office/drawing/2014/chart" uri="{C3380CC4-5D6E-409C-BE32-E72D297353CC}">
              <c16:uniqueId val="{00000002-6018-4228-B45D-71A7666C0248}"/>
            </c:ext>
          </c:extLst>
        </c:ser>
        <c:ser>
          <c:idx val="3"/>
          <c:order val="3"/>
          <c:tx>
            <c:strRef>
              <c:f>NEW_2!$K$5</c:f>
              <c:strCache>
                <c:ptCount val="1"/>
                <c:pt idx="0">
                  <c:v>Enterprise Systems</c:v>
                </c:pt>
              </c:strCache>
            </c:strRef>
          </c:tx>
          <c:spPr>
            <a:solidFill>
              <a:schemeClr val="accent1">
                <a:lumMod val="20000"/>
                <a:lumOff val="80000"/>
              </a:schemeClr>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3-6018-4228-B45D-71A7666C0248}"/>
                </c:ext>
              </c:extLst>
            </c:dLbl>
            <c:dLbl>
              <c:idx val="1"/>
              <c:delete val="1"/>
              <c:extLst>
                <c:ext xmlns:c15="http://schemas.microsoft.com/office/drawing/2012/chart" uri="{CE6537A1-D6FC-4f65-9D91-7224C49458BB}"/>
                <c:ext xmlns:c16="http://schemas.microsoft.com/office/drawing/2014/chart" uri="{C3380CC4-5D6E-409C-BE32-E72D297353CC}">
                  <c16:uniqueId val="{00000004-6018-4228-B45D-71A7666C0248}"/>
                </c:ext>
              </c:extLst>
            </c:dLbl>
            <c:dLbl>
              <c:idx val="2"/>
              <c:layout>
                <c:manualLayout>
                  <c:x val="5.7803468208092483E-3"/>
                  <c:y val="-7.2976045995978234E-2"/>
                </c:manualLayout>
              </c:layout>
              <c:tx>
                <c:rich>
                  <a:bodyPr/>
                  <a:lstStyle/>
                  <a:p>
                    <a:r>
                      <a:rPr lang="en-US"/>
                      <a:t>161</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6018-4228-B45D-71A7666C0248}"/>
                </c:ext>
              </c:extLst>
            </c:dLbl>
            <c:dLbl>
              <c:idx val="3"/>
              <c:layout>
                <c:manualLayout>
                  <c:x val="3.8535645472062363E-3"/>
                  <c:y val="-5.7772703080149444E-2"/>
                </c:manualLayout>
              </c:layout>
              <c:tx>
                <c:rich>
                  <a:bodyPr/>
                  <a:lstStyle/>
                  <a:p>
                    <a:r>
                      <a:rPr lang="en-US"/>
                      <a:t>165</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6018-4228-B45D-71A7666C0248}"/>
                </c:ext>
              </c:extLst>
            </c:dLbl>
            <c:dLbl>
              <c:idx val="4"/>
              <c:layout>
                <c:manualLayout>
                  <c:x val="-1.9267822736030828E-3"/>
                  <c:y val="-7.2976045995978178E-2"/>
                </c:manualLayout>
              </c:layout>
              <c:tx>
                <c:rich>
                  <a:bodyPr/>
                  <a:lstStyle/>
                  <a:p>
                    <a:r>
                      <a:rPr lang="en-US"/>
                      <a:t>172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6018-4228-B45D-71A7666C0248}"/>
                </c:ext>
              </c:extLst>
            </c:dLbl>
            <c:dLbl>
              <c:idx val="5"/>
              <c:layout>
                <c:manualLayout>
                  <c:x val="5.7803468208092483E-3"/>
                  <c:y val="-7.6016714579143996E-2"/>
                </c:manualLayout>
              </c:layout>
              <c:tx>
                <c:rich>
                  <a:bodyPr/>
                  <a:lstStyle/>
                  <a:p>
                    <a:r>
                      <a:rPr lang="en-US"/>
                      <a:t>93</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6018-4228-B45D-71A7666C024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NEW_2!$L$1:$Q$1</c:f>
              <c:strCache>
                <c:ptCount val="6"/>
                <c:pt idx="0">
                  <c:v>Q1
M1 2023</c:v>
                </c:pt>
                <c:pt idx="1">
                  <c:v>Q1
M2 2023</c:v>
                </c:pt>
                <c:pt idx="2">
                  <c:v>Q1
M3 2023</c:v>
                </c:pt>
                <c:pt idx="3">
                  <c:v>Q2
M4 2023</c:v>
                </c:pt>
                <c:pt idx="4">
                  <c:v>Q2
M5 2023</c:v>
                </c:pt>
                <c:pt idx="5">
                  <c:v>Q2
M6 2023</c:v>
                </c:pt>
              </c:strCache>
            </c:strRef>
          </c:cat>
          <c:val>
            <c:numRef>
              <c:f>NEW_2!$L$5:$Q$5</c:f>
              <c:numCache>
                <c:formatCode>General</c:formatCode>
                <c:ptCount val="6"/>
                <c:pt idx="0">
                  <c:v>33</c:v>
                </c:pt>
                <c:pt idx="1">
                  <c:v>24</c:v>
                </c:pt>
                <c:pt idx="2">
                  <c:v>20</c:v>
                </c:pt>
                <c:pt idx="3">
                  <c:v>15</c:v>
                </c:pt>
                <c:pt idx="4">
                  <c:v>18</c:v>
                </c:pt>
                <c:pt idx="5">
                  <c:v>15</c:v>
                </c:pt>
              </c:numCache>
            </c:numRef>
          </c:val>
          <c:extLst>
            <c:ext xmlns:c16="http://schemas.microsoft.com/office/drawing/2014/chart" uri="{C3380CC4-5D6E-409C-BE32-E72D297353CC}">
              <c16:uniqueId val="{00000009-6018-4228-B45D-71A7666C0248}"/>
            </c:ext>
          </c:extLst>
        </c:ser>
        <c:ser>
          <c:idx val="4"/>
          <c:order val="4"/>
          <c:tx>
            <c:strRef>
              <c:f>NEW_2!$K$6</c:f>
              <c:strCache>
                <c:ptCount val="1"/>
                <c:pt idx="0">
                  <c:v>Product Not Selected</c:v>
                </c:pt>
              </c:strCache>
            </c:strRef>
          </c:tx>
          <c:spPr>
            <a:solidFill>
              <a:schemeClr val="accent4">
                <a:lumMod val="75000"/>
              </a:schemeClr>
            </a:solidFill>
            <a:ln>
              <a:noFill/>
            </a:ln>
            <a:effectLst/>
          </c:spPr>
          <c:invertIfNegative val="0"/>
          <c:dLbls>
            <c:dLbl>
              <c:idx val="0"/>
              <c:layout>
                <c:manualLayout>
                  <c:x val="3.8535645472061479E-3"/>
                  <c:y val="-5.7772703080149389E-2"/>
                </c:manualLayout>
              </c:layout>
              <c:tx>
                <c:rich>
                  <a:bodyPr/>
                  <a:lstStyle/>
                  <a:p>
                    <a:r>
                      <a:rPr lang="en-US"/>
                      <a:t>130</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6018-4228-B45D-71A7666C0248}"/>
                </c:ext>
              </c:extLst>
            </c:dLbl>
            <c:dLbl>
              <c:idx val="1"/>
              <c:layout>
                <c:manualLayout>
                  <c:x val="5.9379868447875699E-3"/>
                  <c:y val="-5.953199994314589E-2"/>
                </c:manualLayout>
              </c:layout>
              <c:tx>
                <c:rich>
                  <a:bodyPr/>
                  <a:lstStyle/>
                  <a:p>
                    <a:r>
                      <a:rPr lang="en-US"/>
                      <a:t>192</a:t>
                    </a:r>
                  </a:p>
                </c:rich>
              </c:tx>
              <c:dLblPos val="ctr"/>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B-6018-4228-B45D-71A7666C024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NEW_2!$L$1:$Q$1</c:f>
              <c:strCache>
                <c:ptCount val="6"/>
                <c:pt idx="0">
                  <c:v>Q1
M1 2023</c:v>
                </c:pt>
                <c:pt idx="1">
                  <c:v>Q1
M2 2023</c:v>
                </c:pt>
                <c:pt idx="2">
                  <c:v>Q1
M3 2023</c:v>
                </c:pt>
                <c:pt idx="3">
                  <c:v>Q2
M4 2023</c:v>
                </c:pt>
                <c:pt idx="4">
                  <c:v>Q2
M5 2023</c:v>
                </c:pt>
                <c:pt idx="5">
                  <c:v>Q2
M6 2023</c:v>
                </c:pt>
              </c:strCache>
            </c:strRef>
          </c:cat>
          <c:val>
            <c:numRef>
              <c:f>NEW_2!$L$6:$Q$6</c:f>
              <c:numCache>
                <c:formatCode>General</c:formatCode>
                <c:ptCount val="6"/>
                <c:pt idx="0">
                  <c:v>5</c:v>
                </c:pt>
                <c:pt idx="1">
                  <c:v>2</c:v>
                </c:pt>
              </c:numCache>
            </c:numRef>
          </c:val>
          <c:extLst>
            <c:ext xmlns:c16="http://schemas.microsoft.com/office/drawing/2014/chart" uri="{C3380CC4-5D6E-409C-BE32-E72D297353CC}">
              <c16:uniqueId val="{0000000C-6018-4228-B45D-71A7666C0248}"/>
            </c:ext>
          </c:extLst>
        </c:ser>
        <c:dLbls>
          <c:showLegendKey val="0"/>
          <c:showVal val="0"/>
          <c:showCatName val="0"/>
          <c:showSerName val="0"/>
          <c:showPercent val="0"/>
          <c:showBubbleSize val="0"/>
        </c:dLbls>
        <c:gapWidth val="150"/>
        <c:overlap val="100"/>
        <c:axId val="80887184"/>
        <c:axId val="80889104"/>
      </c:barChart>
      <c:catAx>
        <c:axId val="80887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0889104"/>
        <c:crosses val="autoZero"/>
        <c:auto val="1"/>
        <c:lblAlgn val="ctr"/>
        <c:lblOffset val="100"/>
        <c:noMultiLvlLbl val="0"/>
      </c:catAx>
      <c:valAx>
        <c:axId val="808891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08871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solidFill>
        <a:sysClr val="window" lastClr="FFFFFF">
          <a:lumMod val="65000"/>
        </a:sysClr>
      </a:solid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NEW_4!$U$3</c:f>
              <c:strCache>
                <c:ptCount val="1"/>
                <c:pt idx="0">
                  <c:v>Phone</c:v>
                </c:pt>
              </c:strCache>
            </c:strRef>
          </c:tx>
          <c:spPr>
            <a:solidFill>
              <a:schemeClr val="accent1">
                <a:lumMod val="75000"/>
              </a:schemeClr>
            </a:solidFill>
            <a:ln>
              <a:noFill/>
            </a:ln>
            <a:effectLst/>
          </c:spPr>
          <c:invertIfNegative val="0"/>
          <c:cat>
            <c:strRef>
              <c:f>NEW_4!$V$2:$AA$2</c:f>
              <c:strCache>
                <c:ptCount val="6"/>
                <c:pt idx="0">
                  <c:v>Q1
M1
2023</c:v>
                </c:pt>
                <c:pt idx="1">
                  <c:v>Q1
M2
2023</c:v>
                </c:pt>
                <c:pt idx="2">
                  <c:v>Q1
M3
2023</c:v>
                </c:pt>
                <c:pt idx="3">
                  <c:v>Q2
M4
2023</c:v>
                </c:pt>
                <c:pt idx="4">
                  <c:v>Q2
M5
2023</c:v>
                </c:pt>
                <c:pt idx="5">
                  <c:v>Q2
M6
2023</c:v>
                </c:pt>
              </c:strCache>
            </c:strRef>
          </c:cat>
          <c:val>
            <c:numRef>
              <c:f>NEW_4!$V$3:$AA$3</c:f>
              <c:numCache>
                <c:formatCode>General</c:formatCode>
                <c:ptCount val="6"/>
                <c:pt idx="0">
                  <c:v>0</c:v>
                </c:pt>
                <c:pt idx="1">
                  <c:v>3</c:v>
                </c:pt>
                <c:pt idx="2">
                  <c:v>1</c:v>
                </c:pt>
                <c:pt idx="3">
                  <c:v>0</c:v>
                </c:pt>
                <c:pt idx="4">
                  <c:v>1</c:v>
                </c:pt>
                <c:pt idx="5">
                  <c:v>1</c:v>
                </c:pt>
              </c:numCache>
            </c:numRef>
          </c:val>
          <c:extLst>
            <c:ext xmlns:c16="http://schemas.microsoft.com/office/drawing/2014/chart" uri="{C3380CC4-5D6E-409C-BE32-E72D297353CC}">
              <c16:uniqueId val="{00000000-9BCD-417F-AF23-5E27208F39C3}"/>
            </c:ext>
          </c:extLst>
        </c:ser>
        <c:ser>
          <c:idx val="1"/>
          <c:order val="1"/>
          <c:tx>
            <c:strRef>
              <c:f>NEW_4!$U$4</c:f>
              <c:strCache>
                <c:ptCount val="1"/>
                <c:pt idx="0">
                  <c:v>Chat</c:v>
                </c:pt>
              </c:strCache>
            </c:strRef>
          </c:tx>
          <c:spPr>
            <a:solidFill>
              <a:schemeClr val="accent1">
                <a:lumMod val="50000"/>
              </a:schemeClr>
            </a:solidFill>
            <a:ln>
              <a:noFill/>
            </a:ln>
            <a:effectLst/>
          </c:spPr>
          <c:invertIfNegative val="0"/>
          <c:cat>
            <c:strRef>
              <c:f>NEW_4!$V$2:$AA$2</c:f>
              <c:strCache>
                <c:ptCount val="6"/>
                <c:pt idx="0">
                  <c:v>Q1
M1
2023</c:v>
                </c:pt>
                <c:pt idx="1">
                  <c:v>Q1
M2
2023</c:v>
                </c:pt>
                <c:pt idx="2">
                  <c:v>Q1
M3
2023</c:v>
                </c:pt>
                <c:pt idx="3">
                  <c:v>Q2
M4
2023</c:v>
                </c:pt>
                <c:pt idx="4">
                  <c:v>Q2
M5
2023</c:v>
                </c:pt>
                <c:pt idx="5">
                  <c:v>Q2
M6
2023</c:v>
                </c:pt>
              </c:strCache>
            </c:strRef>
          </c:cat>
          <c:val>
            <c:numRef>
              <c:f>NEW_4!$V$4:$AA$4</c:f>
              <c:numCache>
                <c:formatCode>General</c:formatCode>
                <c:ptCount val="6"/>
                <c:pt idx="0">
                  <c:v>0</c:v>
                </c:pt>
                <c:pt idx="1">
                  <c:v>0</c:v>
                </c:pt>
                <c:pt idx="2">
                  <c:v>0</c:v>
                </c:pt>
                <c:pt idx="3">
                  <c:v>0</c:v>
                </c:pt>
                <c:pt idx="4">
                  <c:v>0</c:v>
                </c:pt>
                <c:pt idx="5">
                  <c:v>0</c:v>
                </c:pt>
              </c:numCache>
            </c:numRef>
          </c:val>
          <c:extLst>
            <c:ext xmlns:c16="http://schemas.microsoft.com/office/drawing/2014/chart" uri="{C3380CC4-5D6E-409C-BE32-E72D297353CC}">
              <c16:uniqueId val="{00000001-9BCD-417F-AF23-5E27208F39C3}"/>
            </c:ext>
          </c:extLst>
        </c:ser>
        <c:ser>
          <c:idx val="2"/>
          <c:order val="2"/>
          <c:tx>
            <c:strRef>
              <c:f>NEW_4!$U$5</c:f>
              <c:strCache>
                <c:ptCount val="1"/>
                <c:pt idx="0">
                  <c:v>Email</c:v>
                </c:pt>
              </c:strCache>
            </c:strRef>
          </c:tx>
          <c:spPr>
            <a:solidFill>
              <a:schemeClr val="accent3">
                <a:lumMod val="50000"/>
              </a:schemeClr>
            </a:solidFill>
            <a:ln>
              <a:noFill/>
            </a:ln>
            <a:effectLst/>
          </c:spPr>
          <c:invertIfNegative val="0"/>
          <c:cat>
            <c:strRef>
              <c:f>NEW_4!$V$2:$AA$2</c:f>
              <c:strCache>
                <c:ptCount val="6"/>
                <c:pt idx="0">
                  <c:v>Q1
M1
2023</c:v>
                </c:pt>
                <c:pt idx="1">
                  <c:v>Q1
M2
2023</c:v>
                </c:pt>
                <c:pt idx="2">
                  <c:v>Q1
M3
2023</c:v>
                </c:pt>
                <c:pt idx="3">
                  <c:v>Q2
M4
2023</c:v>
                </c:pt>
                <c:pt idx="4">
                  <c:v>Q2
M5
2023</c:v>
                </c:pt>
                <c:pt idx="5">
                  <c:v>Q2
M6
2023</c:v>
                </c:pt>
              </c:strCache>
            </c:strRef>
          </c:cat>
          <c:val>
            <c:numRef>
              <c:f>NEW_4!$V$5:$AA$5</c:f>
              <c:numCache>
                <c:formatCode>General</c:formatCode>
                <c:ptCount val="6"/>
                <c:pt idx="0">
                  <c:v>181</c:v>
                </c:pt>
                <c:pt idx="1">
                  <c:v>198</c:v>
                </c:pt>
                <c:pt idx="2">
                  <c:v>202</c:v>
                </c:pt>
                <c:pt idx="3">
                  <c:v>110</c:v>
                </c:pt>
                <c:pt idx="4">
                  <c:v>226</c:v>
                </c:pt>
                <c:pt idx="5">
                  <c:v>119</c:v>
                </c:pt>
              </c:numCache>
            </c:numRef>
          </c:val>
          <c:extLst>
            <c:ext xmlns:c16="http://schemas.microsoft.com/office/drawing/2014/chart" uri="{C3380CC4-5D6E-409C-BE32-E72D297353CC}">
              <c16:uniqueId val="{00000002-9BCD-417F-AF23-5E27208F39C3}"/>
            </c:ext>
          </c:extLst>
        </c:ser>
        <c:ser>
          <c:idx val="3"/>
          <c:order val="3"/>
          <c:tx>
            <c:strRef>
              <c:f>NEW_4!$U$6</c:f>
              <c:strCache>
                <c:ptCount val="1"/>
                <c:pt idx="0">
                  <c:v>Portal</c:v>
                </c:pt>
              </c:strCache>
            </c:strRef>
          </c:tx>
          <c:spPr>
            <a:solidFill>
              <a:schemeClr val="accent1">
                <a:lumMod val="40000"/>
                <a:lumOff val="60000"/>
              </a:schemeClr>
            </a:solidFill>
            <a:ln>
              <a:noFill/>
            </a:ln>
            <a:effectLst/>
          </c:spPr>
          <c:invertIfNegative val="0"/>
          <c:cat>
            <c:strRef>
              <c:f>NEW_4!$V$2:$AA$2</c:f>
              <c:strCache>
                <c:ptCount val="6"/>
                <c:pt idx="0">
                  <c:v>Q1
M1
2023</c:v>
                </c:pt>
                <c:pt idx="1">
                  <c:v>Q1
M2
2023</c:v>
                </c:pt>
                <c:pt idx="2">
                  <c:v>Q1
M3
2023</c:v>
                </c:pt>
                <c:pt idx="3">
                  <c:v>Q2
M4
2023</c:v>
                </c:pt>
                <c:pt idx="4">
                  <c:v>Q2
M5
2023</c:v>
                </c:pt>
                <c:pt idx="5">
                  <c:v>Q2
M6
2023</c:v>
                </c:pt>
              </c:strCache>
            </c:strRef>
          </c:cat>
          <c:val>
            <c:numRef>
              <c:f>NEW_4!$V$6:$AA$6</c:f>
              <c:numCache>
                <c:formatCode>General</c:formatCode>
                <c:ptCount val="6"/>
                <c:pt idx="0">
                  <c:v>19</c:v>
                </c:pt>
                <c:pt idx="1">
                  <c:v>33</c:v>
                </c:pt>
                <c:pt idx="2">
                  <c:v>30</c:v>
                </c:pt>
                <c:pt idx="3">
                  <c:v>23</c:v>
                </c:pt>
                <c:pt idx="4">
                  <c:v>26</c:v>
                </c:pt>
                <c:pt idx="5">
                  <c:v>13</c:v>
                </c:pt>
              </c:numCache>
            </c:numRef>
          </c:val>
          <c:extLst>
            <c:ext xmlns:c16="http://schemas.microsoft.com/office/drawing/2014/chart" uri="{C3380CC4-5D6E-409C-BE32-E72D297353CC}">
              <c16:uniqueId val="{00000003-9BCD-417F-AF23-5E27208F39C3}"/>
            </c:ext>
          </c:extLst>
        </c:ser>
        <c:dLbls>
          <c:showLegendKey val="0"/>
          <c:showVal val="0"/>
          <c:showCatName val="0"/>
          <c:showSerName val="0"/>
          <c:showPercent val="0"/>
          <c:showBubbleSize val="0"/>
        </c:dLbls>
        <c:gapWidth val="219"/>
        <c:axId val="2066911632"/>
        <c:axId val="2066910800"/>
      </c:barChart>
      <c:catAx>
        <c:axId val="20669116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66910800"/>
        <c:crosses val="autoZero"/>
        <c:auto val="1"/>
        <c:lblAlgn val="ctr"/>
        <c:lblOffset val="100"/>
        <c:noMultiLvlLbl val="0"/>
      </c:catAx>
      <c:valAx>
        <c:axId val="2066910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669116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050" b="1" i="0" baseline="0">
                <a:effectLst/>
              </a:rPr>
              <a:t>Issues by Contact Medium Across All Brands</a:t>
            </a:r>
            <a:endParaRPr lang="en-US" sz="900">
              <a:effectLst/>
            </a:endParaRPr>
          </a:p>
        </c:rich>
      </c:tx>
      <c:layout>
        <c:manualLayout>
          <c:xMode val="edge"/>
          <c:yMode val="edge"/>
          <c:x val="0.34895611908231244"/>
          <c:y val="0.0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NEW_4!$A$3</c:f>
              <c:strCache>
                <c:ptCount val="1"/>
                <c:pt idx="0">
                  <c:v>Phone</c:v>
                </c:pt>
              </c:strCache>
            </c:strRef>
          </c:tx>
          <c:spPr>
            <a:ln w="28575" cap="rnd">
              <a:solidFill>
                <a:schemeClr val="accent1">
                  <a:lumMod val="75000"/>
                </a:schemeClr>
              </a:solidFill>
              <a:round/>
            </a:ln>
            <a:effectLst/>
          </c:spPr>
          <c:marker>
            <c:symbol val="circle"/>
            <c:size val="5"/>
            <c:spPr>
              <a:solidFill>
                <a:schemeClr val="accent1">
                  <a:lumMod val="75000"/>
                </a:schemeClr>
              </a:solidFill>
              <a:ln w="9525">
                <a:solidFill>
                  <a:schemeClr val="accent1">
                    <a:lumMod val="75000"/>
                  </a:schemeClr>
                </a:solidFill>
              </a:ln>
              <a:effectLst/>
            </c:spPr>
          </c:marker>
          <c:dLbls>
            <c:dLbl>
              <c:idx val="0"/>
              <c:layout>
                <c:manualLayout>
                  <c:x val="2.7637628393916275E-2"/>
                  <c:y val="-4.333333333333333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EE2-441A-A1F6-5738C1798C23}"/>
                </c:ext>
              </c:extLst>
            </c:dLbl>
            <c:dLbl>
              <c:idx val="1"/>
              <c:layout>
                <c:manualLayout>
                  <c:x val="8.5652374068975155E-3"/>
                  <c:y val="-4.333333333333333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EE2-441A-A1F6-5738C1798C23}"/>
                </c:ext>
              </c:extLst>
            </c:dLbl>
            <c:dLbl>
              <c:idx val="2"/>
              <c:layout>
                <c:manualLayout>
                  <c:x val="-1.0403122356562045E-4"/>
                  <c:y val="-4.333333333333333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EE2-441A-A1F6-5738C1798C23}"/>
                </c:ext>
              </c:extLst>
            </c:dLbl>
            <c:dLbl>
              <c:idx val="3"/>
              <c:layout>
                <c:manualLayout>
                  <c:x val="-1.040312235655596E-4"/>
                  <c:y val="-2.6666666666666668E-2"/>
                </c:manualLayout>
              </c:layout>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r"/>
              <c:showLegendKey val="0"/>
              <c:showVal val="1"/>
              <c:showCatName val="0"/>
              <c:showSerName val="0"/>
              <c:showPercent val="0"/>
              <c:showBubbleSize val="0"/>
              <c:extLst>
                <c:ext xmlns:c15="http://schemas.microsoft.com/office/drawing/2012/chart" uri="{CE6537A1-D6FC-4f65-9D91-7224C49458BB}">
                  <c15:layout>
                    <c:manualLayout>
                      <c:w val="2.9683575790705557E-2"/>
                      <c:h val="5.3283464566929131E-2"/>
                    </c:manualLayout>
                  </c15:layout>
                </c:ext>
                <c:ext xmlns:c16="http://schemas.microsoft.com/office/drawing/2014/chart" uri="{C3380CC4-5D6E-409C-BE32-E72D297353CC}">
                  <c16:uniqueId val="{00000003-AEE2-441A-A1F6-5738C1798C23}"/>
                </c:ext>
              </c:extLst>
            </c:dLbl>
            <c:dLbl>
              <c:idx val="4"/>
              <c:layout>
                <c:manualLayout>
                  <c:x val="1.7234506037360587E-2"/>
                  <c:y val="-2.666666666666679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EE2-441A-A1F6-5738C1798C23}"/>
                </c:ext>
              </c:extLst>
            </c:dLbl>
            <c:dLbl>
              <c:idx val="5"/>
              <c:layout>
                <c:manualLayout>
                  <c:x val="1.376679858517536E-2"/>
                  <c:y val="-0.0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AEE2-441A-A1F6-5738C1798C23}"/>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NEW_4!$B$2:$G$2</c:f>
              <c:strCache>
                <c:ptCount val="6"/>
                <c:pt idx="0">
                  <c:v>Q1
M1 2023</c:v>
                </c:pt>
                <c:pt idx="1">
                  <c:v>Q1
M2 2023</c:v>
                </c:pt>
                <c:pt idx="2">
                  <c:v>Q1
M3 2023</c:v>
                </c:pt>
                <c:pt idx="3">
                  <c:v>Q2
M4 2023</c:v>
                </c:pt>
                <c:pt idx="4">
                  <c:v>Q2
M5 2023</c:v>
                </c:pt>
                <c:pt idx="5">
                  <c:v>Q2
M6 2023</c:v>
                </c:pt>
              </c:strCache>
            </c:strRef>
          </c:cat>
          <c:val>
            <c:numRef>
              <c:f>NEW_4!$B$3:$G$3</c:f>
              <c:numCache>
                <c:formatCode>General</c:formatCode>
                <c:ptCount val="6"/>
                <c:pt idx="0">
                  <c:v>25</c:v>
                </c:pt>
                <c:pt idx="1">
                  <c:v>28</c:v>
                </c:pt>
                <c:pt idx="2">
                  <c:v>23</c:v>
                </c:pt>
                <c:pt idx="3">
                  <c:v>20</c:v>
                </c:pt>
                <c:pt idx="4">
                  <c:v>46</c:v>
                </c:pt>
                <c:pt idx="5">
                  <c:v>45</c:v>
                </c:pt>
              </c:numCache>
            </c:numRef>
          </c:val>
          <c:smooth val="0"/>
          <c:extLst>
            <c:ext xmlns:c16="http://schemas.microsoft.com/office/drawing/2014/chart" uri="{C3380CC4-5D6E-409C-BE32-E72D297353CC}">
              <c16:uniqueId val="{00000006-AEE2-441A-A1F6-5738C1798C23}"/>
            </c:ext>
          </c:extLst>
        </c:ser>
        <c:ser>
          <c:idx val="1"/>
          <c:order val="1"/>
          <c:tx>
            <c:strRef>
              <c:f>NEW_4!$A$4</c:f>
              <c:strCache>
                <c:ptCount val="1"/>
                <c:pt idx="0">
                  <c:v>Chat</c:v>
                </c:pt>
              </c:strCache>
            </c:strRef>
          </c:tx>
          <c:spPr>
            <a:ln w="28575" cap="rnd">
              <a:solidFill>
                <a:schemeClr val="accent1">
                  <a:lumMod val="50000"/>
                </a:schemeClr>
              </a:solidFill>
              <a:round/>
            </a:ln>
            <a:effectLst/>
          </c:spPr>
          <c:marker>
            <c:symbol val="circle"/>
            <c:size val="5"/>
            <c:spPr>
              <a:solidFill>
                <a:schemeClr val="accent1">
                  <a:lumMod val="50000"/>
                </a:schemeClr>
              </a:solidFill>
              <a:ln w="9525">
                <a:solidFill>
                  <a:schemeClr val="accent3">
                    <a:shade val="76000"/>
                  </a:schemeClr>
                </a:solidFill>
              </a:ln>
              <a:effectLst/>
            </c:spPr>
          </c:marker>
          <c:dLbls>
            <c:dLbl>
              <c:idx val="0"/>
              <c:layout>
                <c:manualLayout>
                  <c:x val="-3.4018210105937113E-2"/>
                  <c:y val="-5.040091638029784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AEE2-441A-A1F6-5738C1798C23}"/>
                </c:ext>
              </c:extLst>
            </c:dLbl>
            <c:dLbl>
              <c:idx val="1"/>
              <c:layout>
                <c:manualLayout>
                  <c:x val="-3.2284356379844448E-2"/>
                  <c:y val="-6.872852233676976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AEE2-441A-A1F6-5738C1798C23}"/>
                </c:ext>
              </c:extLst>
            </c:dLbl>
            <c:dLbl>
              <c:idx val="2"/>
              <c:layout>
                <c:manualLayout>
                  <c:x val="-3.575206383202971E-2"/>
                  <c:y val="-8.24742268041237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AEE2-441A-A1F6-5738C1798C23}"/>
                </c:ext>
              </c:extLst>
            </c:dLbl>
            <c:dLbl>
              <c:idx val="3"/>
              <c:layout>
                <c:manualLayout>
                  <c:x val="-3.0550502653751869E-2"/>
                  <c:y val="-5.498281786941580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AEE2-441A-A1F6-5738C1798C23}"/>
                </c:ext>
              </c:extLst>
            </c:dLbl>
            <c:dLbl>
              <c:idx val="4"/>
              <c:layout>
                <c:manualLayout>
                  <c:x val="-3.575206383202971E-2"/>
                  <c:y val="-6.414662084765179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AEE2-441A-A1F6-5738C1798C23}"/>
                </c:ext>
              </c:extLst>
            </c:dLbl>
            <c:dLbl>
              <c:idx val="5"/>
              <c:layout>
                <c:manualLayout>
                  <c:x val="-3.575206383202971E-2"/>
                  <c:y val="-6.872852233676976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AEE2-441A-A1F6-5738C1798C23}"/>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NEW_4!$B$2:$G$2</c:f>
              <c:strCache>
                <c:ptCount val="6"/>
                <c:pt idx="0">
                  <c:v>Q1
M1 2023</c:v>
                </c:pt>
                <c:pt idx="1">
                  <c:v>Q1
M2 2023</c:v>
                </c:pt>
                <c:pt idx="2">
                  <c:v>Q1
M3 2023</c:v>
                </c:pt>
                <c:pt idx="3">
                  <c:v>Q2
M4 2023</c:v>
                </c:pt>
                <c:pt idx="4">
                  <c:v>Q2
M5 2023</c:v>
                </c:pt>
                <c:pt idx="5">
                  <c:v>Q2
M6 2023</c:v>
                </c:pt>
              </c:strCache>
            </c:strRef>
          </c:cat>
          <c:val>
            <c:numRef>
              <c:f>NEW_4!$B$4:$G$4</c:f>
              <c:numCache>
                <c:formatCode>General</c:formatCode>
                <c:ptCount val="6"/>
                <c:pt idx="0">
                  <c:v>318</c:v>
                </c:pt>
                <c:pt idx="1">
                  <c:v>201</c:v>
                </c:pt>
                <c:pt idx="2">
                  <c:v>172</c:v>
                </c:pt>
                <c:pt idx="3">
                  <c:v>170</c:v>
                </c:pt>
                <c:pt idx="4">
                  <c:v>179</c:v>
                </c:pt>
                <c:pt idx="5">
                  <c:v>72</c:v>
                </c:pt>
              </c:numCache>
            </c:numRef>
          </c:val>
          <c:smooth val="0"/>
          <c:extLst>
            <c:ext xmlns:c16="http://schemas.microsoft.com/office/drawing/2014/chart" uri="{C3380CC4-5D6E-409C-BE32-E72D297353CC}">
              <c16:uniqueId val="{0000000D-AEE2-441A-A1F6-5738C1798C23}"/>
            </c:ext>
          </c:extLst>
        </c:ser>
        <c:ser>
          <c:idx val="2"/>
          <c:order val="2"/>
          <c:tx>
            <c:strRef>
              <c:f>NEW_4!$A$5</c:f>
              <c:strCache>
                <c:ptCount val="1"/>
                <c:pt idx="0">
                  <c:v>Email</c:v>
                </c:pt>
              </c:strCache>
            </c:strRef>
          </c:tx>
          <c:spPr>
            <a:ln w="28575" cap="rnd">
              <a:solidFill>
                <a:schemeClr val="accent3">
                  <a:lumMod val="75000"/>
                </a:schemeClr>
              </a:solidFill>
              <a:round/>
            </a:ln>
            <a:effectLst/>
          </c:spPr>
          <c:marker>
            <c:symbol val="circle"/>
            <c:size val="5"/>
            <c:spPr>
              <a:solidFill>
                <a:schemeClr val="accent3">
                  <a:lumMod val="75000"/>
                </a:schemeClr>
              </a:solidFill>
              <a:ln w="9525">
                <a:solidFill>
                  <a:schemeClr val="accent3"/>
                </a:solidFill>
              </a:ln>
              <a:effectLst/>
            </c:spPr>
          </c:marker>
          <c:dLbls>
            <c:dLbl>
              <c:idx val="0"/>
              <c:layout>
                <c:manualLayout>
                  <c:x val="-2.6597316158260723E-2"/>
                  <c:y val="-5.498281786941580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E-AEE2-441A-A1F6-5738C1798C23}"/>
                </c:ext>
              </c:extLst>
            </c:dLbl>
            <c:dLbl>
              <c:idx val="1"/>
              <c:layout>
                <c:manualLayout>
                  <c:x val="-1.9661901253890314E-2"/>
                  <c:y val="-6.41466208476517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AEE2-441A-A1F6-5738C1798C23}"/>
                </c:ext>
              </c:extLst>
            </c:dLbl>
            <c:dLbl>
              <c:idx val="2"/>
              <c:layout>
                <c:manualLayout>
                  <c:x val="-2.6597316158260706E-2"/>
                  <c:y val="-5.498281786941580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0-AEE2-441A-A1F6-5738C1798C23}"/>
                </c:ext>
              </c:extLst>
            </c:dLbl>
            <c:dLbl>
              <c:idx val="3"/>
              <c:layout>
                <c:manualLayout>
                  <c:x val="-2.6597316158260706E-2"/>
                  <c:y val="-6.41466208476517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AEE2-441A-A1F6-5738C1798C23}"/>
                </c:ext>
              </c:extLst>
            </c:dLbl>
            <c:dLbl>
              <c:idx val="4"/>
              <c:layout>
                <c:manualLayout>
                  <c:x val="-2.6597316158260834E-2"/>
                  <c:y val="-5.956471935853378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AEE2-441A-A1F6-5738C1798C23}"/>
                </c:ext>
              </c:extLst>
            </c:dLbl>
            <c:dLbl>
              <c:idx val="5"/>
              <c:layout>
                <c:manualLayout>
                  <c:x val="-2.6597316158260706E-2"/>
                  <c:y val="-6.872852233676976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AEE2-441A-A1F6-5738C1798C23}"/>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NEW_4!$B$2:$G$2</c:f>
              <c:strCache>
                <c:ptCount val="6"/>
                <c:pt idx="0">
                  <c:v>Q1
M1 2023</c:v>
                </c:pt>
                <c:pt idx="1">
                  <c:v>Q1
M2 2023</c:v>
                </c:pt>
                <c:pt idx="2">
                  <c:v>Q1
M3 2023</c:v>
                </c:pt>
                <c:pt idx="3">
                  <c:v>Q2
M4 2023</c:v>
                </c:pt>
                <c:pt idx="4">
                  <c:v>Q2
M5 2023</c:v>
                </c:pt>
                <c:pt idx="5">
                  <c:v>Q2
M6 2023</c:v>
                </c:pt>
              </c:strCache>
            </c:strRef>
          </c:cat>
          <c:val>
            <c:numRef>
              <c:f>NEW_4!$B$5:$G$5</c:f>
              <c:numCache>
                <c:formatCode>General</c:formatCode>
                <c:ptCount val="6"/>
                <c:pt idx="0">
                  <c:v>351</c:v>
                </c:pt>
                <c:pt idx="1">
                  <c:v>484</c:v>
                </c:pt>
                <c:pt idx="2">
                  <c:v>352</c:v>
                </c:pt>
                <c:pt idx="3">
                  <c:v>229</c:v>
                </c:pt>
                <c:pt idx="4">
                  <c:v>397</c:v>
                </c:pt>
                <c:pt idx="5">
                  <c:v>316</c:v>
                </c:pt>
              </c:numCache>
            </c:numRef>
          </c:val>
          <c:smooth val="0"/>
          <c:extLst>
            <c:ext xmlns:c16="http://schemas.microsoft.com/office/drawing/2014/chart" uri="{C3380CC4-5D6E-409C-BE32-E72D297353CC}">
              <c16:uniqueId val="{00000014-AEE2-441A-A1F6-5738C1798C23}"/>
            </c:ext>
          </c:extLst>
        </c:ser>
        <c:ser>
          <c:idx val="3"/>
          <c:order val="3"/>
          <c:tx>
            <c:strRef>
              <c:f>NEW_4!$A$6</c:f>
              <c:strCache>
                <c:ptCount val="1"/>
                <c:pt idx="0">
                  <c:v>Twitter</c:v>
                </c:pt>
              </c:strCache>
            </c:strRef>
          </c:tx>
          <c:spPr>
            <a:ln w="28575" cap="rnd">
              <a:solidFill>
                <a:schemeClr val="accent3">
                  <a:lumMod val="40000"/>
                  <a:lumOff val="60000"/>
                </a:schemeClr>
              </a:solidFill>
              <a:round/>
            </a:ln>
            <a:effectLst/>
          </c:spPr>
          <c:marker>
            <c:symbol val="circle"/>
            <c:size val="5"/>
            <c:spPr>
              <a:solidFill>
                <a:schemeClr val="accent3">
                  <a:tint val="77000"/>
                </a:schemeClr>
              </a:solidFill>
              <a:ln w="9525">
                <a:solidFill>
                  <a:schemeClr val="accent3">
                    <a:tint val="77000"/>
                  </a:schemeClr>
                </a:solidFill>
              </a:ln>
              <a:effectLst/>
            </c:spPr>
          </c:marker>
          <c:dLbls>
            <c:delete val="1"/>
          </c:dLbls>
          <c:cat>
            <c:strRef>
              <c:f>NEW_4!$B$2:$G$2</c:f>
              <c:strCache>
                <c:ptCount val="6"/>
                <c:pt idx="0">
                  <c:v>Q1
M1 2023</c:v>
                </c:pt>
                <c:pt idx="1">
                  <c:v>Q1
M2 2023</c:v>
                </c:pt>
                <c:pt idx="2">
                  <c:v>Q1
M3 2023</c:v>
                </c:pt>
                <c:pt idx="3">
                  <c:v>Q2
M4 2023</c:v>
                </c:pt>
                <c:pt idx="4">
                  <c:v>Q2
M5 2023</c:v>
                </c:pt>
                <c:pt idx="5">
                  <c:v>Q2
M6 2023</c:v>
                </c:pt>
              </c:strCache>
            </c:strRef>
          </c:cat>
          <c:val>
            <c:numRef>
              <c:f>NEW_4!$B$6:$G$6</c:f>
              <c:numCache>
                <c:formatCode>General</c:formatCode>
                <c:ptCount val="6"/>
                <c:pt idx="0">
                  <c:v>1</c:v>
                </c:pt>
                <c:pt idx="1">
                  <c:v>3</c:v>
                </c:pt>
                <c:pt idx="2">
                  <c:v>0</c:v>
                </c:pt>
                <c:pt idx="3">
                  <c:v>1</c:v>
                </c:pt>
                <c:pt idx="4">
                  <c:v>1</c:v>
                </c:pt>
                <c:pt idx="5">
                  <c:v>2</c:v>
                </c:pt>
              </c:numCache>
            </c:numRef>
          </c:val>
          <c:smooth val="0"/>
          <c:extLst>
            <c:ext xmlns:c16="http://schemas.microsoft.com/office/drawing/2014/chart" uri="{C3380CC4-5D6E-409C-BE32-E72D297353CC}">
              <c16:uniqueId val="{00000015-AEE2-441A-A1F6-5738C1798C23}"/>
            </c:ext>
          </c:extLst>
        </c:ser>
        <c:ser>
          <c:idx val="4"/>
          <c:order val="4"/>
          <c:tx>
            <c:strRef>
              <c:f>NEW_4!$A$7</c:f>
              <c:strCache>
                <c:ptCount val="1"/>
                <c:pt idx="0">
                  <c:v>Portal</c:v>
                </c:pt>
              </c:strCache>
            </c:strRef>
          </c:tx>
          <c:spPr>
            <a:ln w="28575" cap="rnd">
              <a:solidFill>
                <a:schemeClr val="accent1">
                  <a:lumMod val="60000"/>
                  <a:lumOff val="40000"/>
                </a:schemeClr>
              </a:solidFill>
              <a:round/>
            </a:ln>
            <a:effectLst/>
          </c:spPr>
          <c:marker>
            <c:symbol val="circle"/>
            <c:size val="5"/>
            <c:spPr>
              <a:solidFill>
                <a:schemeClr val="accent1">
                  <a:lumMod val="60000"/>
                  <a:lumOff val="40000"/>
                </a:schemeClr>
              </a:solidFill>
              <a:ln w="9525">
                <a:solidFill>
                  <a:schemeClr val="accent3">
                    <a:tint val="54000"/>
                  </a:schemeClr>
                </a:solidFill>
              </a:ln>
              <a:effectLst/>
            </c:spPr>
          </c:marker>
          <c:dLbls>
            <c:dLbl>
              <c:idx val="0"/>
              <c:layout>
                <c:manualLayout>
                  <c:x val="-5.7806683227927785E-2"/>
                  <c:y val="-4.581901489117983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6-AEE2-441A-A1F6-5738C1798C23}"/>
                </c:ext>
              </c:extLst>
            </c:dLbl>
            <c:dLbl>
              <c:idx val="1"/>
              <c:layout>
                <c:manualLayout>
                  <c:x val="4.275683288544381E-2"/>
                  <c:y val="-2.749140893470790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7-AEE2-441A-A1F6-5738C1798C23}"/>
                </c:ext>
              </c:extLst>
            </c:dLbl>
            <c:dLbl>
              <c:idx val="2"/>
              <c:layout>
                <c:manualLayout>
                  <c:x val="-4.0572177190568454E-3"/>
                  <c:y val="-4.1237113402061938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8-AEE2-441A-A1F6-5738C1798C23}"/>
                </c:ext>
              </c:extLst>
            </c:dLbl>
            <c:dLbl>
              <c:idx val="3"/>
              <c:layout>
                <c:manualLayout>
                  <c:x val="2.1950588172332499E-2"/>
                  <c:y val="-4.581901489117992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9-AEE2-441A-A1F6-5738C1798C23}"/>
                </c:ext>
              </c:extLst>
            </c:dLbl>
            <c:dLbl>
              <c:idx val="4"/>
              <c:layout>
                <c:manualLayout>
                  <c:x val="-5.895102668714889E-4"/>
                  <c:y val="-4.1237113402061855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A-AEE2-441A-A1F6-5738C1798C23}"/>
                </c:ext>
              </c:extLst>
            </c:dLbl>
            <c:dLbl>
              <c:idx val="5"/>
              <c:layout>
                <c:manualLayout>
                  <c:x val="-5.7910714451493324E-3"/>
                  <c:y val="-3.665521191294395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B-AEE2-441A-A1F6-5738C1798C23}"/>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accent1">
                          <a:lumMod val="60000"/>
                          <a:lumOff val="40000"/>
                        </a:schemeClr>
                      </a:solidFill>
                      <a:round/>
                    </a:ln>
                    <a:effectLst/>
                  </c:spPr>
                </c15:leaderLines>
              </c:ext>
            </c:extLst>
          </c:dLbls>
          <c:cat>
            <c:strRef>
              <c:f>NEW_4!$B$2:$G$2</c:f>
              <c:strCache>
                <c:ptCount val="6"/>
                <c:pt idx="0">
                  <c:v>Q1
M1 2023</c:v>
                </c:pt>
                <c:pt idx="1">
                  <c:v>Q1
M2 2023</c:v>
                </c:pt>
                <c:pt idx="2">
                  <c:v>Q1
M3 2023</c:v>
                </c:pt>
                <c:pt idx="3">
                  <c:v>Q2
M4 2023</c:v>
                </c:pt>
                <c:pt idx="4">
                  <c:v>Q2
M5 2023</c:v>
                </c:pt>
                <c:pt idx="5">
                  <c:v>Q2
M6 2023</c:v>
                </c:pt>
              </c:strCache>
            </c:strRef>
          </c:cat>
          <c:val>
            <c:numRef>
              <c:f>NEW_4!$B$7:$G$7</c:f>
              <c:numCache>
                <c:formatCode>General</c:formatCode>
                <c:ptCount val="6"/>
                <c:pt idx="0">
                  <c:v>269</c:v>
                </c:pt>
                <c:pt idx="1">
                  <c:v>261</c:v>
                </c:pt>
                <c:pt idx="2">
                  <c:v>283</c:v>
                </c:pt>
                <c:pt idx="3">
                  <c:v>203</c:v>
                </c:pt>
                <c:pt idx="4">
                  <c:v>272</c:v>
                </c:pt>
                <c:pt idx="5">
                  <c:v>194</c:v>
                </c:pt>
              </c:numCache>
            </c:numRef>
          </c:val>
          <c:smooth val="0"/>
          <c:extLst>
            <c:ext xmlns:c16="http://schemas.microsoft.com/office/drawing/2014/chart" uri="{C3380CC4-5D6E-409C-BE32-E72D297353CC}">
              <c16:uniqueId val="{0000001C-AEE2-441A-A1F6-5738C1798C23}"/>
            </c:ext>
          </c:extLst>
        </c:ser>
        <c:dLbls>
          <c:dLblPos val="ctr"/>
          <c:showLegendKey val="0"/>
          <c:showVal val="1"/>
          <c:showCatName val="0"/>
          <c:showSerName val="0"/>
          <c:showPercent val="0"/>
          <c:showBubbleSize val="0"/>
        </c:dLbls>
        <c:marker val="1"/>
        <c:smooth val="0"/>
        <c:axId val="1871944400"/>
        <c:axId val="1871944816"/>
      </c:lineChart>
      <c:catAx>
        <c:axId val="1871944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71944816"/>
        <c:crosses val="autoZero"/>
        <c:auto val="1"/>
        <c:lblAlgn val="ctr"/>
        <c:lblOffset val="100"/>
        <c:noMultiLvlLbl val="0"/>
      </c:catAx>
      <c:valAx>
        <c:axId val="18719448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719444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lrMapOvr bg1="lt1" tx1="dk1" bg2="lt2" tx2="dk2" accent1="accent1" accent2="accent2" accent3="accent3" accent4="accent4" accent5="accent5" accent6="accent6" hlink="hlink" folHlink="folHlink"/>
  <c:chart>
    <c:autoTitleDeleted val="0"/>
    <c:plotArea>
      <c:layout/>
      <c:barChart>
        <c:barDir val="col"/>
        <c:grouping val="clustered"/>
        <c:varyColors val="0"/>
        <c:ser>
          <c:idx val="0"/>
          <c:order val="0"/>
          <c:tx>
            <c:strRef>
              <c:f>NEW_4!$K$3</c:f>
              <c:strCache>
                <c:ptCount val="1"/>
                <c:pt idx="0">
                  <c:v>Phone</c:v>
                </c:pt>
              </c:strCache>
            </c:strRef>
          </c:tx>
          <c:spPr>
            <a:solidFill>
              <a:schemeClr val="accent1">
                <a:lumMod val="75000"/>
              </a:schemeClr>
            </a:solidFill>
            <a:ln>
              <a:noFill/>
            </a:ln>
            <a:effectLst/>
          </c:spPr>
          <c:invertIfNegative val="0"/>
          <c:cat>
            <c:strRef>
              <c:f>NEW_4!$L$2:$Q$2</c:f>
              <c:strCache>
                <c:ptCount val="6"/>
                <c:pt idx="0">
                  <c:v>Q1
M1
2023</c:v>
                </c:pt>
                <c:pt idx="1">
                  <c:v>Q1
M2
2023</c:v>
                </c:pt>
                <c:pt idx="2">
                  <c:v>Q1
M3
2023</c:v>
                </c:pt>
                <c:pt idx="3">
                  <c:v>Q2
M4
2023</c:v>
                </c:pt>
                <c:pt idx="4">
                  <c:v>Q2
M5
2023</c:v>
                </c:pt>
                <c:pt idx="5">
                  <c:v>Q2
M6
2023</c:v>
                </c:pt>
              </c:strCache>
            </c:strRef>
          </c:cat>
          <c:val>
            <c:numRef>
              <c:f>NEW_4!$L$3:$Q$3</c:f>
              <c:numCache>
                <c:formatCode>General</c:formatCode>
                <c:ptCount val="6"/>
                <c:pt idx="0">
                  <c:v>3</c:v>
                </c:pt>
                <c:pt idx="1">
                  <c:v>2</c:v>
                </c:pt>
                <c:pt idx="2">
                  <c:v>10</c:v>
                </c:pt>
                <c:pt idx="3">
                  <c:v>4</c:v>
                </c:pt>
                <c:pt idx="4">
                  <c:v>3</c:v>
                </c:pt>
                <c:pt idx="5">
                  <c:v>22</c:v>
                </c:pt>
              </c:numCache>
            </c:numRef>
          </c:val>
          <c:extLst>
            <c:ext xmlns:c16="http://schemas.microsoft.com/office/drawing/2014/chart" uri="{C3380CC4-5D6E-409C-BE32-E72D297353CC}">
              <c16:uniqueId val="{00000000-6C6B-4A75-95EE-F951EB89A054}"/>
            </c:ext>
          </c:extLst>
        </c:ser>
        <c:ser>
          <c:idx val="1"/>
          <c:order val="1"/>
          <c:tx>
            <c:strRef>
              <c:f>NEW_4!$K$4</c:f>
              <c:strCache>
                <c:ptCount val="1"/>
                <c:pt idx="0">
                  <c:v>Chat</c:v>
                </c:pt>
              </c:strCache>
            </c:strRef>
          </c:tx>
          <c:spPr>
            <a:solidFill>
              <a:schemeClr val="accent1">
                <a:lumMod val="50000"/>
              </a:schemeClr>
            </a:solidFill>
            <a:ln>
              <a:noFill/>
            </a:ln>
            <a:effectLst/>
          </c:spPr>
          <c:invertIfNegative val="0"/>
          <c:cat>
            <c:strRef>
              <c:f>NEW_4!$L$2:$Q$2</c:f>
              <c:strCache>
                <c:ptCount val="6"/>
                <c:pt idx="0">
                  <c:v>Q1
M1
2023</c:v>
                </c:pt>
                <c:pt idx="1">
                  <c:v>Q1
M2
2023</c:v>
                </c:pt>
                <c:pt idx="2">
                  <c:v>Q1
M3
2023</c:v>
                </c:pt>
                <c:pt idx="3">
                  <c:v>Q2
M4
2023</c:v>
                </c:pt>
                <c:pt idx="4">
                  <c:v>Q2
M5
2023</c:v>
                </c:pt>
                <c:pt idx="5">
                  <c:v>Q2
M6
2023</c:v>
                </c:pt>
              </c:strCache>
            </c:strRef>
          </c:cat>
          <c:val>
            <c:numRef>
              <c:f>NEW_4!$L$4:$Q$4</c:f>
              <c:numCache>
                <c:formatCode>General</c:formatCode>
                <c:ptCount val="6"/>
                <c:pt idx="0">
                  <c:v>227</c:v>
                </c:pt>
                <c:pt idx="1">
                  <c:v>186</c:v>
                </c:pt>
                <c:pt idx="2">
                  <c:v>159</c:v>
                </c:pt>
                <c:pt idx="3">
                  <c:v>146</c:v>
                </c:pt>
                <c:pt idx="4">
                  <c:v>153</c:v>
                </c:pt>
                <c:pt idx="5">
                  <c:v>72</c:v>
                </c:pt>
              </c:numCache>
            </c:numRef>
          </c:val>
          <c:extLst>
            <c:ext xmlns:c16="http://schemas.microsoft.com/office/drawing/2014/chart" uri="{C3380CC4-5D6E-409C-BE32-E72D297353CC}">
              <c16:uniqueId val="{00000001-6C6B-4A75-95EE-F951EB89A054}"/>
            </c:ext>
          </c:extLst>
        </c:ser>
        <c:ser>
          <c:idx val="2"/>
          <c:order val="2"/>
          <c:tx>
            <c:strRef>
              <c:f>NEW_4!$K$5</c:f>
              <c:strCache>
                <c:ptCount val="1"/>
                <c:pt idx="0">
                  <c:v>Email</c:v>
                </c:pt>
              </c:strCache>
            </c:strRef>
          </c:tx>
          <c:spPr>
            <a:solidFill>
              <a:schemeClr val="accent3">
                <a:lumMod val="50000"/>
              </a:schemeClr>
            </a:solidFill>
            <a:ln>
              <a:noFill/>
            </a:ln>
            <a:effectLst/>
          </c:spPr>
          <c:invertIfNegative val="0"/>
          <c:cat>
            <c:strRef>
              <c:f>NEW_4!$L$2:$Q$2</c:f>
              <c:strCache>
                <c:ptCount val="6"/>
                <c:pt idx="0">
                  <c:v>Q1
M1
2023</c:v>
                </c:pt>
                <c:pt idx="1">
                  <c:v>Q1
M2
2023</c:v>
                </c:pt>
                <c:pt idx="2">
                  <c:v>Q1
M3
2023</c:v>
                </c:pt>
                <c:pt idx="3">
                  <c:v>Q2
M4
2023</c:v>
                </c:pt>
                <c:pt idx="4">
                  <c:v>Q2
M5
2023</c:v>
                </c:pt>
                <c:pt idx="5">
                  <c:v>Q2
M6
2023</c:v>
                </c:pt>
              </c:strCache>
            </c:strRef>
          </c:cat>
          <c:val>
            <c:numRef>
              <c:f>NEW_4!$L$5:$Q$5</c:f>
              <c:numCache>
                <c:formatCode>General</c:formatCode>
                <c:ptCount val="6"/>
                <c:pt idx="0">
                  <c:v>130</c:v>
                </c:pt>
                <c:pt idx="1">
                  <c:v>239</c:v>
                </c:pt>
                <c:pt idx="2">
                  <c:v>132</c:v>
                </c:pt>
                <c:pt idx="3">
                  <c:v>97</c:v>
                </c:pt>
                <c:pt idx="4">
                  <c:v>137</c:v>
                </c:pt>
                <c:pt idx="5">
                  <c:v>158</c:v>
                </c:pt>
              </c:numCache>
            </c:numRef>
          </c:val>
          <c:extLst>
            <c:ext xmlns:c16="http://schemas.microsoft.com/office/drawing/2014/chart" uri="{C3380CC4-5D6E-409C-BE32-E72D297353CC}">
              <c16:uniqueId val="{00000002-6C6B-4A75-95EE-F951EB89A054}"/>
            </c:ext>
          </c:extLst>
        </c:ser>
        <c:ser>
          <c:idx val="3"/>
          <c:order val="3"/>
          <c:tx>
            <c:strRef>
              <c:f>NEW_4!$K$6</c:f>
              <c:strCache>
                <c:ptCount val="1"/>
                <c:pt idx="0">
                  <c:v>Twitter</c:v>
                </c:pt>
              </c:strCache>
            </c:strRef>
          </c:tx>
          <c:spPr>
            <a:solidFill>
              <a:schemeClr val="bg1">
                <a:lumMod val="85000"/>
              </a:schemeClr>
            </a:solidFill>
            <a:ln>
              <a:noFill/>
            </a:ln>
            <a:effectLst/>
          </c:spPr>
          <c:invertIfNegative val="0"/>
          <c:cat>
            <c:strRef>
              <c:f>NEW_4!$L$2:$Q$2</c:f>
              <c:strCache>
                <c:ptCount val="6"/>
                <c:pt idx="0">
                  <c:v>Q1
M1
2023</c:v>
                </c:pt>
                <c:pt idx="1">
                  <c:v>Q1
M2
2023</c:v>
                </c:pt>
                <c:pt idx="2">
                  <c:v>Q1
M3
2023</c:v>
                </c:pt>
                <c:pt idx="3">
                  <c:v>Q2
M4
2023</c:v>
                </c:pt>
                <c:pt idx="4">
                  <c:v>Q2
M5
2023</c:v>
                </c:pt>
                <c:pt idx="5">
                  <c:v>Q2
M6
2023</c:v>
                </c:pt>
              </c:strCache>
            </c:strRef>
          </c:cat>
          <c:val>
            <c:numRef>
              <c:f>NEW_4!$L$6:$Q$6</c:f>
              <c:numCache>
                <c:formatCode>General</c:formatCode>
                <c:ptCount val="6"/>
                <c:pt idx="0">
                  <c:v>1</c:v>
                </c:pt>
                <c:pt idx="1">
                  <c:v>2</c:v>
                </c:pt>
                <c:pt idx="2">
                  <c:v>0</c:v>
                </c:pt>
                <c:pt idx="3">
                  <c:v>1</c:v>
                </c:pt>
                <c:pt idx="4">
                  <c:v>1</c:v>
                </c:pt>
                <c:pt idx="5">
                  <c:v>2</c:v>
                </c:pt>
              </c:numCache>
            </c:numRef>
          </c:val>
          <c:extLst>
            <c:ext xmlns:c16="http://schemas.microsoft.com/office/drawing/2014/chart" uri="{C3380CC4-5D6E-409C-BE32-E72D297353CC}">
              <c16:uniqueId val="{00000003-6C6B-4A75-95EE-F951EB89A054}"/>
            </c:ext>
          </c:extLst>
        </c:ser>
        <c:ser>
          <c:idx val="4"/>
          <c:order val="4"/>
          <c:tx>
            <c:strRef>
              <c:f>NEW_4!$K$7</c:f>
              <c:strCache>
                <c:ptCount val="1"/>
                <c:pt idx="0">
                  <c:v>Portal</c:v>
                </c:pt>
              </c:strCache>
            </c:strRef>
          </c:tx>
          <c:spPr>
            <a:solidFill>
              <a:schemeClr val="accent1">
                <a:lumMod val="40000"/>
                <a:lumOff val="60000"/>
              </a:schemeClr>
            </a:solidFill>
            <a:ln>
              <a:noFill/>
            </a:ln>
            <a:effectLst/>
          </c:spPr>
          <c:invertIfNegative val="0"/>
          <c:cat>
            <c:strRef>
              <c:f>NEW_4!$L$2:$Q$2</c:f>
              <c:strCache>
                <c:ptCount val="6"/>
                <c:pt idx="0">
                  <c:v>Q1
M1
2023</c:v>
                </c:pt>
                <c:pt idx="1">
                  <c:v>Q1
M2
2023</c:v>
                </c:pt>
                <c:pt idx="2">
                  <c:v>Q1
M3
2023</c:v>
                </c:pt>
                <c:pt idx="3">
                  <c:v>Q2
M4
2023</c:v>
                </c:pt>
                <c:pt idx="4">
                  <c:v>Q2
M5
2023</c:v>
                </c:pt>
                <c:pt idx="5">
                  <c:v>Q2
M6
2023</c:v>
                </c:pt>
              </c:strCache>
            </c:strRef>
          </c:cat>
          <c:val>
            <c:numRef>
              <c:f>NEW_4!$L$7:$Q$7</c:f>
              <c:numCache>
                <c:formatCode>General</c:formatCode>
                <c:ptCount val="6"/>
                <c:pt idx="0">
                  <c:v>236</c:v>
                </c:pt>
                <c:pt idx="1">
                  <c:v>213</c:v>
                </c:pt>
                <c:pt idx="2">
                  <c:v>238</c:v>
                </c:pt>
                <c:pt idx="3">
                  <c:v>173</c:v>
                </c:pt>
                <c:pt idx="4">
                  <c:v>240</c:v>
                </c:pt>
                <c:pt idx="5">
                  <c:v>169</c:v>
                </c:pt>
              </c:numCache>
            </c:numRef>
          </c:val>
          <c:extLst>
            <c:ext xmlns:c16="http://schemas.microsoft.com/office/drawing/2014/chart" uri="{C3380CC4-5D6E-409C-BE32-E72D297353CC}">
              <c16:uniqueId val="{00000004-6C6B-4A75-95EE-F951EB89A054}"/>
            </c:ext>
          </c:extLst>
        </c:ser>
        <c:dLbls>
          <c:showLegendKey val="0"/>
          <c:showVal val="0"/>
          <c:showCatName val="0"/>
          <c:showSerName val="0"/>
          <c:showPercent val="0"/>
          <c:showBubbleSize val="0"/>
        </c:dLbls>
        <c:gapWidth val="219"/>
        <c:axId val="2032558640"/>
        <c:axId val="2032564048"/>
      </c:barChart>
      <c:catAx>
        <c:axId val="2032558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32564048"/>
        <c:crosses val="autoZero"/>
        <c:auto val="1"/>
        <c:lblAlgn val="ctr"/>
        <c:lblOffset val="100"/>
        <c:noMultiLvlLbl val="0"/>
      </c:catAx>
      <c:valAx>
        <c:axId val="20325640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325586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solidFill>
      <a:round/>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withinLinear" id="16">
  <a:schemeClr val="accent3"/>
</cs:colorStyle>
</file>

<file path=ppt/charts/colors7.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0.svg>
</file>

<file path=ppt/media/image12.svg>
</file>

<file path=ppt/media/image2.png>
</file>

<file path=ppt/media/image3.svg>
</file>

<file path=ppt/media/image4.png>
</file>

<file path=ppt/media/image5.svg>
</file>

<file path=ppt/media/image6.png>
</file>

<file path=ppt/media/image7.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1F84BD-5F25-0E48-8AD2-FAA48F18988F}" type="datetimeFigureOut">
              <a:rPr lang="en-US" smtClean="0"/>
              <a:t>7/19/2023</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93D7FC-1395-3941-A310-BF69276AE069}" type="slidenum">
              <a:rPr lang="en-US" smtClean="0"/>
              <a:t>‹#›</a:t>
            </a:fld>
            <a:endParaRPr lang="en-US" dirty="0"/>
          </a:p>
        </p:txBody>
      </p:sp>
    </p:spTree>
    <p:extLst>
      <p:ext uri="{BB962C8B-B14F-4D97-AF65-F5344CB8AC3E}">
        <p14:creationId xmlns:p14="http://schemas.microsoft.com/office/powerpoint/2010/main" val="236908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81EC68B-4F46-4E85-8406-F7CAA5483795}" type="slidenum">
              <a:rPr lang="en-US" smtClean="0"/>
              <a:t>1</a:t>
            </a:fld>
            <a:endParaRPr lang="en-US"/>
          </a:p>
        </p:txBody>
      </p:sp>
    </p:spTree>
    <p:extLst>
      <p:ext uri="{BB962C8B-B14F-4D97-AF65-F5344CB8AC3E}">
        <p14:creationId xmlns:p14="http://schemas.microsoft.com/office/powerpoint/2010/main" val="33150703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622210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PLAT Ticks https://stackpathhelp.zendesk.com/explore#/pivot-table/connection/8607731/report/140331471</a:t>
            </a:r>
          </a:p>
          <a:p>
            <a:r>
              <a:rPr lang="en-US" dirty="0"/>
              <a:t>GOLD Ticks https://stackpathhelp.zendesk.com/explore#/pivot-table/connection/8607731/report/140331611</a:t>
            </a:r>
          </a:p>
          <a:p>
            <a:r>
              <a:rPr lang="en-US" dirty="0"/>
              <a:t>SILVER Ticks https://stackpathhelp.zendesk.com/explore#/pivot-table/connection/8607731/report/140331721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907228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93D7FC-1395-3941-A310-BF69276AE069}" type="slidenum">
              <a:rPr lang="en-US" smtClean="0"/>
              <a:t>4</a:t>
            </a:fld>
            <a:endParaRPr lang="en-US" dirty="0"/>
          </a:p>
        </p:txBody>
      </p:sp>
    </p:spTree>
    <p:extLst>
      <p:ext uri="{BB962C8B-B14F-4D97-AF65-F5344CB8AC3E}">
        <p14:creationId xmlns:p14="http://schemas.microsoft.com/office/powerpoint/2010/main" val="25440422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3126595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93D7FC-1395-3941-A310-BF69276AE069}" type="slidenum">
              <a:rPr lang="en-US" smtClean="0"/>
              <a:t>6</a:t>
            </a:fld>
            <a:endParaRPr lang="en-US" dirty="0"/>
          </a:p>
        </p:txBody>
      </p:sp>
    </p:spTree>
    <p:extLst>
      <p:ext uri="{BB962C8B-B14F-4D97-AF65-F5344CB8AC3E}">
        <p14:creationId xmlns:p14="http://schemas.microsoft.com/office/powerpoint/2010/main" val="3128299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2457697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TABLE LIST OF PRIOR MONTH ESCALATIONS (ALL): https://stackpathhelp.zendesk.com/explore/#/pivot-table/connection/8607731/report/148911441</a:t>
            </a:r>
          </a:p>
          <a:p>
            <a:r>
              <a:rPr lang="en-US" dirty="0"/>
              <a:t>TABLE LIST OF PRIOR MONTH ESCALATIONS (PLATINUM): https://stackpathhelp.zendesk.com/explore/#/pivot-table/connection/8607731/report/148911341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3436351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5189542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3.xml"/><Relationship Id="rId1" Type="http://schemas.openxmlformats.org/officeDocument/2006/relationships/tags" Target="../tags/tag8.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3.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Presentation Title">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7D41729-662B-4E40-83E6-CA5BDD66172A}"/>
              </a:ext>
            </a:extLst>
          </p:cNvPr>
          <p:cNvGrpSpPr/>
          <p:nvPr userDrawn="1"/>
        </p:nvGrpSpPr>
        <p:grpSpPr>
          <a:xfrm>
            <a:off x="3" y="2447495"/>
            <a:ext cx="4981546" cy="1970160"/>
            <a:chOff x="3" y="2127250"/>
            <a:chExt cx="6582951" cy="2603502"/>
          </a:xfrm>
        </p:grpSpPr>
        <p:pic>
          <p:nvPicPr>
            <p:cNvPr id="11" name="Graphic 10">
              <a:extLst>
                <a:ext uri="{FF2B5EF4-FFF2-40B4-BE49-F238E27FC236}">
                  <a16:creationId xmlns:a16="http://schemas.microsoft.com/office/drawing/2014/main" id="{964A41A9-E862-C143-B46F-22B05FBACA6B}"/>
                </a:ext>
              </a:extLst>
            </p:cNvPr>
            <p:cNvPicPr>
              <a:picLocks noChangeAspect="1"/>
            </p:cNvPicPr>
            <p:nvPr userDrawn="1"/>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l="3074"/>
            <a:stretch/>
          </p:blipFill>
          <p:spPr>
            <a:xfrm>
              <a:off x="3" y="2127250"/>
              <a:ext cx="6582951" cy="2603502"/>
            </a:xfrm>
            <a:prstGeom prst="rect">
              <a:avLst/>
            </a:prstGeom>
          </p:spPr>
        </p:pic>
        <p:pic>
          <p:nvPicPr>
            <p:cNvPr id="12" name="Graphic 11">
              <a:extLst>
                <a:ext uri="{FF2B5EF4-FFF2-40B4-BE49-F238E27FC236}">
                  <a16:creationId xmlns:a16="http://schemas.microsoft.com/office/drawing/2014/main" id="{7C41B62C-0E2B-B241-8686-E01B170E846E}"/>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021639" y="3138075"/>
              <a:ext cx="4330884" cy="575782"/>
            </a:xfrm>
            <a:prstGeom prst="rect">
              <a:avLst/>
            </a:prstGeom>
          </p:spPr>
        </p:pic>
      </p:grpSp>
      <p:sp>
        <p:nvSpPr>
          <p:cNvPr id="2" name="Title 1">
            <a:extLst>
              <a:ext uri="{FF2B5EF4-FFF2-40B4-BE49-F238E27FC236}">
                <a16:creationId xmlns:a16="http://schemas.microsoft.com/office/drawing/2014/main" id="{D1CC586A-9716-6B44-8588-231F64CCD5BF}"/>
              </a:ext>
            </a:extLst>
          </p:cNvPr>
          <p:cNvSpPr>
            <a:spLocks noGrp="1"/>
          </p:cNvSpPr>
          <p:nvPr>
            <p:ph type="ctrTitle" hasCustomPrompt="1"/>
          </p:nvPr>
        </p:nvSpPr>
        <p:spPr>
          <a:xfrm>
            <a:off x="4572001" y="3140631"/>
            <a:ext cx="4436762" cy="369332"/>
          </a:xfrm>
        </p:spPr>
        <p:txBody>
          <a:bodyPr lIns="0" tIns="0" rIns="0" bIns="0" anchor="b"/>
          <a:lstStyle>
            <a:lvl1pPr algn="l">
              <a:defRPr sz="2400"/>
            </a:lvl1pPr>
          </a:lstStyle>
          <a:p>
            <a:r>
              <a:rPr lang="en-US" dirty="0"/>
              <a:t>Presentation Title</a:t>
            </a:r>
          </a:p>
        </p:txBody>
      </p:sp>
      <p:sp>
        <p:nvSpPr>
          <p:cNvPr id="3" name="Subtitle 2">
            <a:extLst>
              <a:ext uri="{FF2B5EF4-FFF2-40B4-BE49-F238E27FC236}">
                <a16:creationId xmlns:a16="http://schemas.microsoft.com/office/drawing/2014/main" id="{88FBA17D-B8C1-A844-917E-D13EA19D2552}"/>
              </a:ext>
            </a:extLst>
          </p:cNvPr>
          <p:cNvSpPr>
            <a:spLocks noGrp="1"/>
          </p:cNvSpPr>
          <p:nvPr>
            <p:ph type="subTitle" idx="1" hasCustomPrompt="1"/>
          </p:nvPr>
        </p:nvSpPr>
        <p:spPr>
          <a:xfrm>
            <a:off x="4572000" y="3509963"/>
            <a:ext cx="4436762" cy="1655762"/>
          </a:xfrm>
        </p:spPr>
        <p:txBody>
          <a:bodyPr lIns="0" tIns="0" rIns="0" bIns="0">
            <a:normAutofit/>
          </a:bodyPr>
          <a:lstStyle>
            <a:lvl1pPr marL="0" indent="0" algn="l">
              <a:buNone/>
              <a:defRPr sz="1200" b="0" i="0">
                <a:latin typeface="Roboto Thin" panose="02000000000000000000" pitchFamily="2" charset="0"/>
                <a:ea typeface="Roboto Thin"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Presentation Detail</a:t>
            </a:r>
          </a:p>
        </p:txBody>
      </p:sp>
      <p:sp>
        <p:nvSpPr>
          <p:cNvPr id="5" name="Footer Placeholder 4">
            <a:extLst>
              <a:ext uri="{FF2B5EF4-FFF2-40B4-BE49-F238E27FC236}">
                <a16:creationId xmlns:a16="http://schemas.microsoft.com/office/drawing/2014/main" id="{264C464D-FDAF-3643-BF5F-A1E5651A370C}"/>
              </a:ext>
            </a:extLst>
          </p:cNvPr>
          <p:cNvSpPr>
            <a:spLocks noGrp="1"/>
          </p:cNvSpPr>
          <p:nvPr>
            <p:ph type="ftr" sz="quarter" idx="11"/>
          </p:nvPr>
        </p:nvSpPr>
        <p:spPr/>
        <p:txBody>
          <a:bodyPr lIns="0" tIns="0" rIns="0" bIns="0"/>
          <a:lstStyle/>
          <a:p>
            <a:r>
              <a:rPr lang="en-US" dirty="0"/>
              <a:t>© StackPath Technologies, LLC. All rights reserved. Proprietary and confidential. Do not duplicate or share without express permission.</a:t>
            </a:r>
          </a:p>
        </p:txBody>
      </p:sp>
    </p:spTree>
    <p:extLst>
      <p:ext uri="{BB962C8B-B14F-4D97-AF65-F5344CB8AC3E}">
        <p14:creationId xmlns:p14="http://schemas.microsoft.com/office/powerpoint/2010/main" val="2527031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NonStandard 4-column">
    <p:spTree>
      <p:nvGrpSpPr>
        <p:cNvPr id="1" name=""/>
        <p:cNvGrpSpPr/>
        <p:nvPr/>
      </p:nvGrpSpPr>
      <p:grpSpPr>
        <a:xfrm>
          <a:off x="0" y="0"/>
          <a:ext cx="0" cy="0"/>
          <a:chOff x="0" y="0"/>
          <a:chExt cx="0" cy="0"/>
        </a:xfrm>
      </p:grpSpPr>
      <p:sp>
        <p:nvSpPr>
          <p:cNvPr id="50" name="Body Level One…"/>
          <p:cNvSpPr txBox="1">
            <a:spLocks noGrp="1"/>
          </p:cNvSpPr>
          <p:nvPr>
            <p:ph type="body" idx="1"/>
          </p:nvPr>
        </p:nvSpPr>
        <p:spPr>
          <a:xfrm>
            <a:off x="476251" y="1778000"/>
            <a:ext cx="7909955" cy="714170"/>
          </a:xfrm>
          <a:prstGeom prst="rect">
            <a:avLst/>
          </a:prstGeom>
        </p:spPr>
        <p:txBody>
          <a:bodyPr numCol="4" spcCol="244134"/>
          <a:lstStyle>
            <a:lvl1pPr marL="47625" marR="47625">
              <a:defRPr sz="825" spc="-24"/>
            </a:lvl1pPr>
            <a:lvl2pPr marL="77932" indent="-77932">
              <a:spcBef>
                <a:spcPts val="375"/>
              </a:spcBef>
              <a:buChar char="•"/>
              <a:defRPr sz="675" spc="-20"/>
            </a:lvl2pPr>
            <a:lvl3pPr marL="164522" indent="-69272">
              <a:spcBef>
                <a:spcPts val="375"/>
              </a:spcBef>
              <a:buSzPct val="100000"/>
              <a:defRPr sz="600" b="1" spc="-17"/>
            </a:lvl3pPr>
            <a:lvl4pPr marL="0" indent="190500">
              <a:spcBef>
                <a:spcPts val="375"/>
              </a:spcBef>
              <a:buSzTx/>
              <a:buNone/>
              <a:defRPr sz="750" spc="-22"/>
            </a:lvl4pPr>
            <a:lvl5pPr marL="285750">
              <a:spcBef>
                <a:spcPts val="375"/>
              </a:spcBef>
              <a:buChar char="•"/>
              <a:defRPr sz="825" b="1" spc="-24"/>
            </a:lvl5pPr>
          </a:lstStyle>
          <a:p>
            <a:r>
              <a:t>Body Level One</a:t>
            </a:r>
          </a:p>
          <a:p>
            <a:pPr lvl="1"/>
            <a:r>
              <a:t>Body Level Two</a:t>
            </a:r>
          </a:p>
          <a:p>
            <a:pPr lvl="2"/>
            <a:r>
              <a:t>Body Level Three</a:t>
            </a:r>
          </a:p>
          <a:p>
            <a:pPr lvl="3"/>
            <a:r>
              <a:t>Body Level Four</a:t>
            </a:r>
          </a:p>
          <a:p>
            <a:pPr lvl="4"/>
            <a:r>
              <a:t>Body Level Five</a:t>
            </a:r>
          </a:p>
        </p:txBody>
      </p:sp>
      <p:sp>
        <p:nvSpPr>
          <p:cNvPr id="51" name="Title Text"/>
          <p:cNvSpPr txBox="1">
            <a:spLocks noGrp="1"/>
          </p:cNvSpPr>
          <p:nvPr>
            <p:ph type="title"/>
          </p:nvPr>
        </p:nvSpPr>
        <p:spPr>
          <a:xfrm>
            <a:off x="476251" y="762001"/>
            <a:ext cx="7909955" cy="397353"/>
          </a:xfrm>
          <a:prstGeom prst="rect">
            <a:avLst/>
          </a:prstGeom>
        </p:spPr>
        <p:txBody>
          <a:bodyPr/>
          <a:lstStyle/>
          <a:p>
            <a:r>
              <a:t>Title Text</a:t>
            </a:r>
          </a:p>
        </p:txBody>
      </p:sp>
      <p:sp>
        <p:nvSpPr>
          <p:cNvPr id="52" name="Text Placeholder 8"/>
          <p:cNvSpPr>
            <a:spLocks noGrp="1"/>
          </p:cNvSpPr>
          <p:nvPr>
            <p:ph type="body" sz="quarter" idx="13"/>
          </p:nvPr>
        </p:nvSpPr>
        <p:spPr>
          <a:xfrm>
            <a:off x="476251" y="508000"/>
            <a:ext cx="7909955" cy="254000"/>
          </a:xfrm>
          <a:prstGeom prst="rect">
            <a:avLst/>
          </a:prstGeom>
        </p:spPr>
        <p:txBody>
          <a:bodyPr anchor="b">
            <a:normAutofit/>
          </a:bodyPr>
          <a:lstStyle/>
          <a:p>
            <a:pPr>
              <a:defRPr sz="1600" b="0" spc="-51">
                <a:solidFill>
                  <a:srgbClr val="00A3DA"/>
                </a:solidFill>
                <a:latin typeface="+mn-lt"/>
                <a:ea typeface="+mn-ea"/>
                <a:cs typeface="+mn-cs"/>
                <a:sym typeface="Helvetica"/>
              </a:defRPr>
            </a:pPr>
            <a:endParaRPr/>
          </a:p>
        </p:txBody>
      </p:sp>
      <p:sp>
        <p:nvSpPr>
          <p:cNvPr id="53" name="Text Placeholder 8"/>
          <p:cNvSpPr>
            <a:spLocks noGrp="1"/>
          </p:cNvSpPr>
          <p:nvPr>
            <p:ph type="body" sz="quarter" idx="14"/>
          </p:nvPr>
        </p:nvSpPr>
        <p:spPr>
          <a:xfrm>
            <a:off x="476251" y="1143000"/>
            <a:ext cx="7938530" cy="254000"/>
          </a:xfrm>
          <a:prstGeom prst="rect">
            <a:avLst/>
          </a:prstGeom>
        </p:spPr>
        <p:txBody>
          <a:bodyPr anchor="b">
            <a:normAutofit/>
          </a:bodyPr>
          <a:lstStyle/>
          <a:p>
            <a:pPr>
              <a:defRPr sz="1600" b="0" spc="-51">
                <a:latin typeface="+mn-lt"/>
                <a:ea typeface="+mn-ea"/>
                <a:cs typeface="+mn-cs"/>
                <a:sym typeface="Helvetica"/>
              </a:defRPr>
            </a:pPr>
            <a:endParaRPr/>
          </a:p>
        </p:txBody>
      </p:sp>
      <p:sp>
        <p:nvSpPr>
          <p:cNvPr id="54" name="Slide Number"/>
          <p:cNvSpPr txBox="1">
            <a:spLocks noGrp="1"/>
          </p:cNvSpPr>
          <p:nvPr>
            <p:ph type="sldNum" sz="quarter" idx="2"/>
          </p:nvPr>
        </p:nvSpPr>
        <p:spPr>
          <a:prstGeom prst="rect">
            <a:avLst/>
          </a:prstGeom>
        </p:spPr>
        <p:txBody>
          <a:bodyPr/>
          <a:lstStyle/>
          <a:p>
            <a:fld id="{86CB4B4D-7CA3-9044-876B-883B54F8677D}" type="slidenum">
              <a:t>‹#›</a:t>
            </a:fld>
            <a:endParaRPr dirty="0"/>
          </a:p>
        </p:txBody>
      </p:sp>
    </p:spTree>
    <p:extLst>
      <p:ext uri="{BB962C8B-B14F-4D97-AF65-F5344CB8AC3E}">
        <p14:creationId xmlns:p14="http://schemas.microsoft.com/office/powerpoint/2010/main" val="3889347671"/>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4786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Section Title Slide">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7D101CF1-90A5-1747-8308-1294D9629EC7}"/>
              </a:ext>
            </a:extLst>
          </p:cNvPr>
          <p:cNvGraphicFramePr>
            <a:graphicFrameLocks noChangeAspect="1"/>
          </p:cNvGraphicFramePr>
          <p:nvPr userDrawn="1">
            <p:custDataLst>
              <p:tags r:id="rId1"/>
            </p:custDataLst>
          </p:nvPr>
        </p:nvGraphicFramePr>
        <p:xfrm>
          <a:off x="1192" y="1591"/>
          <a:ext cx="1190" cy="1587"/>
        </p:xfrm>
        <a:graphic>
          <a:graphicData uri="http://schemas.openxmlformats.org/presentationml/2006/ole">
            <mc:AlternateContent xmlns:mc="http://schemas.openxmlformats.org/markup-compatibility/2006">
              <mc:Choice xmlns:v="urn:schemas-microsoft-com:vml" Requires="v">
                <p:oleObj name="think-cell Slide" r:id="rId3" imgW="3886200" imgH="5029200" progId="TCLayout.ActiveDocument.1">
                  <p:embed/>
                </p:oleObj>
              </mc:Choice>
              <mc:Fallback>
                <p:oleObj name="think-cell Slide" r:id="rId3" imgW="3886200" imgH="5029200" progId="TCLayout.ActiveDocument.1">
                  <p:embed/>
                  <p:pic>
                    <p:nvPicPr>
                      <p:cNvPr id="6" name="Object 5" hidden="1">
                        <a:extLst>
                          <a:ext uri="{FF2B5EF4-FFF2-40B4-BE49-F238E27FC236}">
                            <a16:creationId xmlns:a16="http://schemas.microsoft.com/office/drawing/2014/main" id="{7D101CF1-90A5-1747-8308-1294D9629EC7}"/>
                          </a:ext>
                        </a:extLst>
                      </p:cNvPr>
                      <p:cNvPicPr/>
                      <p:nvPr/>
                    </p:nvPicPr>
                    <p:blipFill>
                      <a:blip r:embed="rId4"/>
                      <a:stretch>
                        <a:fillRect/>
                      </a:stretch>
                    </p:blipFill>
                    <p:spPr>
                      <a:xfrm>
                        <a:off x="1192" y="1591"/>
                        <a:ext cx="1190" cy="1587"/>
                      </a:xfrm>
                      <a:prstGeom prst="rect">
                        <a:avLst/>
                      </a:prstGeom>
                    </p:spPr>
                  </p:pic>
                </p:oleObj>
              </mc:Fallback>
            </mc:AlternateContent>
          </a:graphicData>
        </a:graphic>
      </p:graphicFrame>
      <p:pic>
        <p:nvPicPr>
          <p:cNvPr id="5" name="Graphic 4">
            <a:extLst>
              <a:ext uri="{FF2B5EF4-FFF2-40B4-BE49-F238E27FC236}">
                <a16:creationId xmlns:a16="http://schemas.microsoft.com/office/drawing/2014/main" id="{4AB33AD7-4C33-4FE3-B753-76B61EE4172A}"/>
              </a:ext>
            </a:extLst>
          </p:cNvPr>
          <p:cNvPicPr>
            <a:picLocks noChangeAspect="1"/>
          </p:cNvPicPr>
          <p:nvPr/>
        </p:nvPicPr>
        <p:blipFill rotWithShape="1">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rcRect l="3074"/>
          <a:stretch/>
        </p:blipFill>
        <p:spPr>
          <a:xfrm>
            <a:off x="1" y="2127250"/>
            <a:ext cx="4937213" cy="2603502"/>
          </a:xfrm>
          <a:prstGeom prst="rect">
            <a:avLst/>
          </a:prstGeom>
        </p:spPr>
      </p:pic>
      <p:sp>
        <p:nvSpPr>
          <p:cNvPr id="2" name="Title 1">
            <a:extLst>
              <a:ext uri="{FF2B5EF4-FFF2-40B4-BE49-F238E27FC236}">
                <a16:creationId xmlns:a16="http://schemas.microsoft.com/office/drawing/2014/main" id="{01C06D69-5809-4A36-A002-31DDB2CC0B15}"/>
              </a:ext>
            </a:extLst>
          </p:cNvPr>
          <p:cNvSpPr>
            <a:spLocks noGrp="1"/>
          </p:cNvSpPr>
          <p:nvPr>
            <p:ph type="title" hasCustomPrompt="1"/>
          </p:nvPr>
        </p:nvSpPr>
        <p:spPr>
          <a:xfrm>
            <a:off x="342900" y="3230326"/>
            <a:ext cx="8458200" cy="397353"/>
          </a:xfrm>
        </p:spPr>
        <p:txBody>
          <a:bodyPr anchor="ctr" anchorCtr="0"/>
          <a:lstStyle>
            <a:lvl1pPr algn="ctr">
              <a:defRPr/>
            </a:lvl1pPr>
          </a:lstStyle>
          <a:p>
            <a:r>
              <a:rPr lang="en-US" dirty="0"/>
              <a:t>Section  Title</a:t>
            </a:r>
          </a:p>
        </p:txBody>
      </p:sp>
      <p:sp>
        <p:nvSpPr>
          <p:cNvPr id="3" name="Footer Placeholder 2">
            <a:extLst>
              <a:ext uri="{FF2B5EF4-FFF2-40B4-BE49-F238E27FC236}">
                <a16:creationId xmlns:a16="http://schemas.microsoft.com/office/drawing/2014/main" id="{06F3775F-8F18-42CC-A8A9-025D91143627}"/>
              </a:ext>
            </a:extLst>
          </p:cNvPr>
          <p:cNvSpPr>
            <a:spLocks noGrp="1"/>
          </p:cNvSpPr>
          <p:nvPr>
            <p:ph type="ftr" sz="quarter" idx="10"/>
          </p:nvPr>
        </p:nvSpPr>
        <p:spPr/>
        <p:txBody>
          <a:bodyPr/>
          <a:lstStyle/>
          <a:p>
            <a:r>
              <a:rPr lang="en-US" dirty="0"/>
              <a:t>© StackPath | Proprietary  &amp; Confidential | Do not distribute.</a:t>
            </a:r>
          </a:p>
        </p:txBody>
      </p:sp>
      <p:sp>
        <p:nvSpPr>
          <p:cNvPr id="4" name="Slide Number Placeholder 3">
            <a:extLst>
              <a:ext uri="{FF2B5EF4-FFF2-40B4-BE49-F238E27FC236}">
                <a16:creationId xmlns:a16="http://schemas.microsoft.com/office/drawing/2014/main" id="{E73D6D56-2AA6-4E9C-8C9B-5674E609F7E0}"/>
              </a:ext>
            </a:extLst>
          </p:cNvPr>
          <p:cNvSpPr>
            <a:spLocks noGrp="1"/>
          </p:cNvSpPr>
          <p:nvPr>
            <p:ph type="sldNum" sz="quarter" idx="11"/>
          </p:nvPr>
        </p:nvSpPr>
        <p:spPr/>
        <p:txBody>
          <a:bodyPr/>
          <a:lstStyle/>
          <a:p>
            <a:fld id="{E485F9AC-5950-4A20-B5EB-7D39F2D74C5C}" type="slidenum">
              <a:rPr lang="en-US" smtClean="0"/>
              <a:t>‹#›</a:t>
            </a:fld>
            <a:endParaRPr lang="en-US" dirty="0"/>
          </a:p>
        </p:txBody>
      </p:sp>
    </p:spTree>
    <p:extLst>
      <p:ext uri="{BB962C8B-B14F-4D97-AF65-F5344CB8AC3E}">
        <p14:creationId xmlns:p14="http://schemas.microsoft.com/office/powerpoint/2010/main" val="194219265"/>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Presentation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F1D4B-3CF9-46EE-A06C-684D4171F5EA}"/>
              </a:ext>
            </a:extLst>
          </p:cNvPr>
          <p:cNvSpPr>
            <a:spLocks noGrp="1"/>
          </p:cNvSpPr>
          <p:nvPr>
            <p:ph type="title" hasCustomPrompt="1"/>
          </p:nvPr>
        </p:nvSpPr>
        <p:spPr>
          <a:xfrm>
            <a:off x="4743450" y="3073223"/>
            <a:ext cx="4057650" cy="325089"/>
          </a:xfrm>
        </p:spPr>
        <p:txBody>
          <a:bodyPr anchor="b" anchorCtr="0"/>
          <a:lstStyle>
            <a:lvl1pPr>
              <a:defRPr sz="2700"/>
            </a:lvl1pPr>
          </a:lstStyle>
          <a:p>
            <a:r>
              <a:rPr lang="en-US" dirty="0"/>
              <a:t>Presentation Title</a:t>
            </a:r>
          </a:p>
        </p:txBody>
      </p:sp>
      <p:sp>
        <p:nvSpPr>
          <p:cNvPr id="7" name="Text Placeholder 6">
            <a:extLst>
              <a:ext uri="{FF2B5EF4-FFF2-40B4-BE49-F238E27FC236}">
                <a16:creationId xmlns:a16="http://schemas.microsoft.com/office/drawing/2014/main" id="{CFD0C069-07AB-464D-BBA5-0F0F15CAF5E0}"/>
              </a:ext>
            </a:extLst>
          </p:cNvPr>
          <p:cNvSpPr>
            <a:spLocks noGrp="1"/>
          </p:cNvSpPr>
          <p:nvPr>
            <p:ph type="body" sz="quarter" idx="10" hasCustomPrompt="1"/>
          </p:nvPr>
        </p:nvSpPr>
        <p:spPr>
          <a:xfrm>
            <a:off x="4743450" y="3452758"/>
            <a:ext cx="4057650" cy="145424"/>
          </a:xfrm>
        </p:spPr>
        <p:txBody>
          <a:bodyPr anchor="t" anchorCtr="0">
            <a:spAutoFit/>
          </a:bodyPr>
          <a:lstStyle>
            <a:lvl1pPr>
              <a:defRPr sz="1050"/>
            </a:lvl1pPr>
          </a:lstStyle>
          <a:p>
            <a:pPr lvl="0"/>
            <a:r>
              <a:rPr lang="en-US" dirty="0"/>
              <a:t>Presenter Name</a:t>
            </a:r>
          </a:p>
        </p:txBody>
      </p:sp>
      <p:sp>
        <p:nvSpPr>
          <p:cNvPr id="8" name="Text Placeholder 6">
            <a:extLst>
              <a:ext uri="{FF2B5EF4-FFF2-40B4-BE49-F238E27FC236}">
                <a16:creationId xmlns:a16="http://schemas.microsoft.com/office/drawing/2014/main" id="{72935DD4-4280-4F86-900A-902F892ADB21}"/>
              </a:ext>
            </a:extLst>
          </p:cNvPr>
          <p:cNvSpPr>
            <a:spLocks noGrp="1"/>
          </p:cNvSpPr>
          <p:nvPr>
            <p:ph type="body" sz="quarter" idx="11" hasCustomPrompt="1"/>
          </p:nvPr>
        </p:nvSpPr>
        <p:spPr>
          <a:xfrm>
            <a:off x="4743450" y="3651540"/>
            <a:ext cx="4057650" cy="124650"/>
          </a:xfrm>
        </p:spPr>
        <p:txBody>
          <a:bodyPr anchor="t" anchorCtr="0">
            <a:spAutoFit/>
          </a:bodyPr>
          <a:lstStyle>
            <a:lvl1pPr>
              <a:defRPr sz="900" b="0">
                <a:latin typeface="Roboto Light" panose="02000000000000000000" pitchFamily="2" charset="0"/>
                <a:ea typeface="Roboto Light" panose="02000000000000000000" pitchFamily="2" charset="0"/>
              </a:defRPr>
            </a:lvl1pPr>
          </a:lstStyle>
          <a:p>
            <a:pPr lvl="0"/>
            <a:r>
              <a:rPr lang="en-US" dirty="0"/>
              <a:t>Presenter Title</a:t>
            </a:r>
          </a:p>
        </p:txBody>
      </p:sp>
      <p:sp>
        <p:nvSpPr>
          <p:cNvPr id="9" name="Text Placeholder 6">
            <a:extLst>
              <a:ext uri="{FF2B5EF4-FFF2-40B4-BE49-F238E27FC236}">
                <a16:creationId xmlns:a16="http://schemas.microsoft.com/office/drawing/2014/main" id="{E692DE43-D2AA-44CA-89A9-9E5F15649C77}"/>
              </a:ext>
            </a:extLst>
          </p:cNvPr>
          <p:cNvSpPr>
            <a:spLocks noGrp="1"/>
          </p:cNvSpPr>
          <p:nvPr>
            <p:ph type="body" sz="quarter" idx="12" hasCustomPrompt="1"/>
          </p:nvPr>
        </p:nvSpPr>
        <p:spPr>
          <a:xfrm>
            <a:off x="4743450" y="3825447"/>
            <a:ext cx="4057650" cy="103875"/>
          </a:xfrm>
        </p:spPr>
        <p:txBody>
          <a:bodyPr anchor="t" anchorCtr="0">
            <a:spAutoFit/>
          </a:bodyPr>
          <a:lstStyle>
            <a:lvl1pPr>
              <a:defRPr sz="750" b="0">
                <a:solidFill>
                  <a:schemeClr val="bg1">
                    <a:lumMod val="50000"/>
                  </a:schemeClr>
                </a:solidFill>
                <a:latin typeface="Roboto Mono" pitchFamily="2" charset="0"/>
                <a:ea typeface="Roboto Mono" pitchFamily="2" charset="0"/>
              </a:defRPr>
            </a:lvl1pPr>
          </a:lstStyle>
          <a:p>
            <a:pPr lvl="0"/>
            <a:r>
              <a:rPr lang="en-US" dirty="0"/>
              <a:t>Presentation Date</a:t>
            </a:r>
          </a:p>
        </p:txBody>
      </p:sp>
    </p:spTree>
    <p:extLst>
      <p:ext uri="{BB962C8B-B14F-4D97-AF65-F5344CB8AC3E}">
        <p14:creationId xmlns:p14="http://schemas.microsoft.com/office/powerpoint/2010/main" val="301356502"/>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Presentation Titl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F9CE2D95-C5FA-4B42-AB6D-5A9F5153A551}"/>
              </a:ext>
            </a:extLst>
          </p:cNvPr>
          <p:cNvGrpSpPr/>
          <p:nvPr userDrawn="1"/>
        </p:nvGrpSpPr>
        <p:grpSpPr>
          <a:xfrm>
            <a:off x="3" y="2115560"/>
            <a:ext cx="4981547" cy="2626880"/>
            <a:chOff x="3" y="2127250"/>
            <a:chExt cx="6582951" cy="2603502"/>
          </a:xfrm>
        </p:grpSpPr>
        <p:pic>
          <p:nvPicPr>
            <p:cNvPr id="8" name="Graphic 7">
              <a:extLst>
                <a:ext uri="{FF2B5EF4-FFF2-40B4-BE49-F238E27FC236}">
                  <a16:creationId xmlns:a16="http://schemas.microsoft.com/office/drawing/2014/main" id="{1F6DB817-4380-2945-9823-4BE844289083}"/>
                </a:ext>
              </a:extLst>
            </p:cNvPr>
            <p:cNvPicPr>
              <a:picLocks noChangeAspect="1"/>
            </p:cNvPicPr>
            <p:nvPr userDrawn="1"/>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l="3074"/>
            <a:stretch/>
          </p:blipFill>
          <p:spPr>
            <a:xfrm>
              <a:off x="3" y="2127250"/>
              <a:ext cx="6582951" cy="2603502"/>
            </a:xfrm>
            <a:prstGeom prst="rect">
              <a:avLst/>
            </a:prstGeom>
          </p:spPr>
        </p:pic>
        <p:pic>
          <p:nvPicPr>
            <p:cNvPr id="9" name="Graphic 8">
              <a:extLst>
                <a:ext uri="{FF2B5EF4-FFF2-40B4-BE49-F238E27FC236}">
                  <a16:creationId xmlns:a16="http://schemas.microsoft.com/office/drawing/2014/main" id="{31713F3B-99FD-1849-88C5-54EEFF5670A2}"/>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021639" y="3138075"/>
              <a:ext cx="4330884" cy="575782"/>
            </a:xfrm>
            <a:prstGeom prst="rect">
              <a:avLst/>
            </a:prstGeom>
          </p:spPr>
        </p:pic>
      </p:grpSp>
      <p:sp>
        <p:nvSpPr>
          <p:cNvPr id="2" name="Title 1">
            <a:extLst>
              <a:ext uri="{FF2B5EF4-FFF2-40B4-BE49-F238E27FC236}">
                <a16:creationId xmlns:a16="http://schemas.microsoft.com/office/drawing/2014/main" id="{D1CC586A-9716-6B44-8588-231F64CCD5BF}"/>
              </a:ext>
            </a:extLst>
          </p:cNvPr>
          <p:cNvSpPr>
            <a:spLocks noGrp="1"/>
          </p:cNvSpPr>
          <p:nvPr>
            <p:ph type="ctrTitle" hasCustomPrompt="1"/>
          </p:nvPr>
        </p:nvSpPr>
        <p:spPr>
          <a:xfrm>
            <a:off x="4572001" y="3220973"/>
            <a:ext cx="4436762" cy="288990"/>
          </a:xfrm>
        </p:spPr>
        <p:txBody>
          <a:bodyPr lIns="0" tIns="0" rIns="0" bIns="0" anchor="b"/>
          <a:lstStyle>
            <a:lvl1pPr algn="l">
              <a:defRPr sz="2400"/>
            </a:lvl1pPr>
          </a:lstStyle>
          <a:p>
            <a:r>
              <a:rPr lang="en-US"/>
              <a:t>Presentation Title</a:t>
            </a:r>
          </a:p>
        </p:txBody>
      </p:sp>
      <p:sp>
        <p:nvSpPr>
          <p:cNvPr id="3" name="Subtitle 2">
            <a:extLst>
              <a:ext uri="{FF2B5EF4-FFF2-40B4-BE49-F238E27FC236}">
                <a16:creationId xmlns:a16="http://schemas.microsoft.com/office/drawing/2014/main" id="{88FBA17D-B8C1-A844-917E-D13EA19D2552}"/>
              </a:ext>
            </a:extLst>
          </p:cNvPr>
          <p:cNvSpPr>
            <a:spLocks noGrp="1"/>
          </p:cNvSpPr>
          <p:nvPr>
            <p:ph type="subTitle" idx="1" hasCustomPrompt="1"/>
          </p:nvPr>
        </p:nvSpPr>
        <p:spPr>
          <a:xfrm>
            <a:off x="4572000" y="3509963"/>
            <a:ext cx="4436762" cy="1655762"/>
          </a:xfrm>
        </p:spPr>
        <p:txBody>
          <a:bodyPr lIns="0" tIns="0" rIns="0" bIns="0">
            <a:normAutofit/>
          </a:bodyPr>
          <a:lstStyle>
            <a:lvl1pPr marL="0" indent="0" algn="l">
              <a:buNone/>
              <a:defRPr sz="1200" b="0" i="0">
                <a:latin typeface="Roboto Thin" panose="02000000000000000000" pitchFamily="2" charset="0"/>
                <a:ea typeface="Roboto Thin"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Detail</a:t>
            </a:r>
          </a:p>
        </p:txBody>
      </p:sp>
      <p:sp>
        <p:nvSpPr>
          <p:cNvPr id="5" name="Footer Placeholder 4">
            <a:extLst>
              <a:ext uri="{FF2B5EF4-FFF2-40B4-BE49-F238E27FC236}">
                <a16:creationId xmlns:a16="http://schemas.microsoft.com/office/drawing/2014/main" id="{264C464D-FDAF-3643-BF5F-A1E5651A370C}"/>
              </a:ext>
            </a:extLst>
          </p:cNvPr>
          <p:cNvSpPr>
            <a:spLocks noGrp="1"/>
          </p:cNvSpPr>
          <p:nvPr>
            <p:ph type="ftr" sz="quarter" idx="11"/>
          </p:nvPr>
        </p:nvSpPr>
        <p:spPr>
          <a:xfrm>
            <a:off x="68580" y="6659733"/>
            <a:ext cx="3086100" cy="138499"/>
          </a:xfrm>
        </p:spPr>
        <p:txBody>
          <a:bodyPr lIns="0" tIns="0" rIns="0" bIns="0"/>
          <a:lstStyle/>
          <a:p>
            <a:r>
              <a:rPr lang="en-US"/>
              <a:t>© StackPath Technologies, LLC. All rights reserved. Proprietary and confidential. Do not duplicate or share without express permission.</a:t>
            </a:r>
          </a:p>
        </p:txBody>
      </p:sp>
    </p:spTree>
    <p:extLst>
      <p:ext uri="{BB962C8B-B14F-4D97-AF65-F5344CB8AC3E}">
        <p14:creationId xmlns:p14="http://schemas.microsoft.com/office/powerpoint/2010/main" val="32448135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Intro">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E5C421BA-6364-E543-A81C-21B6F54A3389}"/>
              </a:ext>
            </a:extLst>
          </p:cNvPr>
          <p:cNvPicPr>
            <a:picLocks noChangeAspect="1"/>
          </p:cNvPicPr>
          <p:nvPr userDrawn="1"/>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l="3074"/>
          <a:stretch/>
        </p:blipFill>
        <p:spPr>
          <a:xfrm>
            <a:off x="3" y="2447495"/>
            <a:ext cx="4981546" cy="1970160"/>
          </a:xfrm>
          <a:prstGeom prst="rect">
            <a:avLst/>
          </a:prstGeom>
        </p:spPr>
      </p:pic>
      <p:sp>
        <p:nvSpPr>
          <p:cNvPr id="3" name="Text Placeholder 2">
            <a:extLst>
              <a:ext uri="{FF2B5EF4-FFF2-40B4-BE49-F238E27FC236}">
                <a16:creationId xmlns:a16="http://schemas.microsoft.com/office/drawing/2014/main" id="{1FB7291B-BCD4-0044-B214-88951EE9456C}"/>
              </a:ext>
            </a:extLst>
          </p:cNvPr>
          <p:cNvSpPr>
            <a:spLocks noGrp="1"/>
          </p:cNvSpPr>
          <p:nvPr>
            <p:ph type="body" idx="1" hasCustomPrompt="1"/>
          </p:nvPr>
        </p:nvSpPr>
        <p:spPr>
          <a:xfrm>
            <a:off x="914400" y="3113504"/>
            <a:ext cx="7772400" cy="138499"/>
          </a:xfrm>
        </p:spPr>
        <p:txBody>
          <a:bodyPr wrap="square" lIns="0" tIns="0" rIns="0" bIns="0" anchor="b" anchorCtr="0">
            <a:spAutoFit/>
          </a:bodyPr>
          <a:lstStyle>
            <a:lvl1pPr marL="0" indent="0">
              <a:spcBef>
                <a:spcPts val="0"/>
              </a:spcBef>
              <a:buNone/>
              <a:defRPr sz="900" b="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Optional</a:t>
            </a:r>
          </a:p>
        </p:txBody>
      </p:sp>
      <p:sp>
        <p:nvSpPr>
          <p:cNvPr id="5" name="Footer Placeholder 4">
            <a:extLst>
              <a:ext uri="{FF2B5EF4-FFF2-40B4-BE49-F238E27FC236}">
                <a16:creationId xmlns:a16="http://schemas.microsoft.com/office/drawing/2014/main" id="{82EFE655-0BFE-D34A-8CE4-DA8508C65D79}"/>
              </a:ext>
            </a:extLst>
          </p:cNvPr>
          <p:cNvSpPr>
            <a:spLocks noGrp="1"/>
          </p:cNvSpPr>
          <p:nvPr>
            <p:ph type="ftr" sz="quarter" idx="11"/>
          </p:nvPr>
        </p:nvSpPr>
        <p:spPr/>
        <p:txBody>
          <a:bodyPr lIns="0" tIns="0" rIns="0" bIns="0"/>
          <a:lstStyle/>
          <a:p>
            <a:r>
              <a:rPr lang="en-US" dirty="0"/>
              <a:t>© StackPath Technologies, LLC. All rights reserved. Proprietary and confidential. Do not duplicate or share without express permission.</a:t>
            </a:r>
          </a:p>
        </p:txBody>
      </p:sp>
      <p:sp>
        <p:nvSpPr>
          <p:cNvPr id="6" name="Slide Number Placeholder 5">
            <a:extLst>
              <a:ext uri="{FF2B5EF4-FFF2-40B4-BE49-F238E27FC236}">
                <a16:creationId xmlns:a16="http://schemas.microsoft.com/office/drawing/2014/main" id="{DB6794F2-5EDA-254C-89F8-3FDD2C0E2F26}"/>
              </a:ext>
            </a:extLst>
          </p:cNvPr>
          <p:cNvSpPr>
            <a:spLocks noGrp="1"/>
          </p:cNvSpPr>
          <p:nvPr>
            <p:ph type="sldNum" sz="quarter" idx="12"/>
          </p:nvPr>
        </p:nvSpPr>
        <p:spPr/>
        <p:txBody>
          <a:bodyPr lIns="0" tIns="0" rIns="0" bIns="0"/>
          <a:lstStyle/>
          <a:p>
            <a:fld id="{408DC6F8-B5ED-0D4C-8247-045D7D76CD01}" type="slidenum">
              <a:rPr lang="en-US" smtClean="0"/>
              <a:t>‹#›</a:t>
            </a:fld>
            <a:endParaRPr lang="en-US" dirty="0"/>
          </a:p>
        </p:txBody>
      </p:sp>
      <p:sp>
        <p:nvSpPr>
          <p:cNvPr id="4" name="Title 3">
            <a:extLst>
              <a:ext uri="{FF2B5EF4-FFF2-40B4-BE49-F238E27FC236}">
                <a16:creationId xmlns:a16="http://schemas.microsoft.com/office/drawing/2014/main" id="{41A4088D-81AD-374D-9066-D1C6929E35E3}"/>
              </a:ext>
            </a:extLst>
          </p:cNvPr>
          <p:cNvSpPr>
            <a:spLocks noGrp="1"/>
          </p:cNvSpPr>
          <p:nvPr>
            <p:ph type="title" hasCustomPrompt="1"/>
          </p:nvPr>
        </p:nvSpPr>
        <p:spPr>
          <a:xfrm>
            <a:off x="914400" y="3252001"/>
            <a:ext cx="7772400" cy="369332"/>
          </a:xfrm>
        </p:spPr>
        <p:txBody>
          <a:bodyPr/>
          <a:lstStyle>
            <a:lvl1pPr>
              <a:defRPr sz="2400"/>
            </a:lvl1pPr>
          </a:lstStyle>
          <a:p>
            <a:r>
              <a:rPr lang="en-US" dirty="0"/>
              <a:t>Section Title</a:t>
            </a:r>
          </a:p>
        </p:txBody>
      </p:sp>
      <p:sp>
        <p:nvSpPr>
          <p:cNvPr id="10" name="Content Placeholder 9">
            <a:extLst>
              <a:ext uri="{FF2B5EF4-FFF2-40B4-BE49-F238E27FC236}">
                <a16:creationId xmlns:a16="http://schemas.microsoft.com/office/drawing/2014/main" id="{3E3C9DB5-6620-BF42-9FF8-6D425ED21984}"/>
              </a:ext>
            </a:extLst>
          </p:cNvPr>
          <p:cNvSpPr>
            <a:spLocks noGrp="1"/>
          </p:cNvSpPr>
          <p:nvPr>
            <p:ph sz="quarter" idx="13" hasCustomPrompt="1"/>
          </p:nvPr>
        </p:nvSpPr>
        <p:spPr>
          <a:xfrm>
            <a:off x="914401" y="3630168"/>
            <a:ext cx="7772400" cy="230832"/>
          </a:xfrm>
        </p:spPr>
        <p:txBody>
          <a:bodyPr wrap="square">
            <a:spAutoFit/>
          </a:bodyPr>
          <a:lstStyle>
            <a:lvl1pPr>
              <a:defRPr sz="1500"/>
            </a:lvl1pPr>
          </a:lstStyle>
          <a:p>
            <a:pPr lvl="0"/>
            <a:r>
              <a:rPr lang="en-US" dirty="0"/>
              <a:t>Section Summary</a:t>
            </a:r>
          </a:p>
        </p:txBody>
      </p:sp>
    </p:spTree>
    <p:extLst>
      <p:ext uri="{BB962C8B-B14F-4D97-AF65-F5344CB8AC3E}">
        <p14:creationId xmlns:p14="http://schemas.microsoft.com/office/powerpoint/2010/main" val="2224073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as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3574A-5BF8-D440-9E89-4DC68F461AA6}"/>
              </a:ext>
            </a:extLst>
          </p:cNvPr>
          <p:cNvSpPr>
            <a:spLocks noGrp="1"/>
          </p:cNvSpPr>
          <p:nvPr>
            <p:ph type="title" hasCustomPrompt="1"/>
          </p:nvPr>
        </p:nvSpPr>
        <p:spPr>
          <a:xfrm>
            <a:off x="457200" y="548642"/>
            <a:ext cx="8229600" cy="346249"/>
          </a:xfrm>
        </p:spPr>
        <p:txBody>
          <a:bodyPr/>
          <a:lstStyle/>
          <a:p>
            <a:r>
              <a:rPr lang="en-US" dirty="0"/>
              <a:t>Slide Headline/Primary Message</a:t>
            </a:r>
          </a:p>
        </p:txBody>
      </p:sp>
      <p:sp>
        <p:nvSpPr>
          <p:cNvPr id="3" name="Footer Placeholder 2">
            <a:extLst>
              <a:ext uri="{FF2B5EF4-FFF2-40B4-BE49-F238E27FC236}">
                <a16:creationId xmlns:a16="http://schemas.microsoft.com/office/drawing/2014/main" id="{AB8782CA-0814-694F-8802-8436E42D8B5C}"/>
              </a:ext>
            </a:extLst>
          </p:cNvPr>
          <p:cNvSpPr>
            <a:spLocks noGrp="1"/>
          </p:cNvSpPr>
          <p:nvPr>
            <p:ph type="ftr" sz="quarter" idx="10"/>
          </p:nvPr>
        </p:nvSpPr>
        <p:spPr/>
        <p:txBody>
          <a:bodyPr/>
          <a:lstStyle/>
          <a:p>
            <a:r>
              <a:rPr lang="en-US" dirty="0"/>
              <a:t>© StackPath Technologies, LLC. All rights reserved. Proprietary and confidential. Do not duplicate or share without express permission.</a:t>
            </a:r>
          </a:p>
        </p:txBody>
      </p:sp>
      <p:sp>
        <p:nvSpPr>
          <p:cNvPr id="4" name="Slide Number Placeholder 3">
            <a:extLst>
              <a:ext uri="{FF2B5EF4-FFF2-40B4-BE49-F238E27FC236}">
                <a16:creationId xmlns:a16="http://schemas.microsoft.com/office/drawing/2014/main" id="{BE23F4AC-40EB-134B-9D3A-B12F2DF75F37}"/>
              </a:ext>
            </a:extLst>
          </p:cNvPr>
          <p:cNvSpPr>
            <a:spLocks noGrp="1"/>
          </p:cNvSpPr>
          <p:nvPr>
            <p:ph type="sldNum" sz="quarter" idx="11"/>
          </p:nvPr>
        </p:nvSpPr>
        <p:spPr/>
        <p:txBody>
          <a:bodyPr/>
          <a:lstStyle/>
          <a:p>
            <a:fld id="{408DC6F8-B5ED-0D4C-8247-045D7D76CD01}" type="slidenum">
              <a:rPr lang="en-US" smtClean="0"/>
              <a:pPr/>
              <a:t>‹#›</a:t>
            </a:fld>
            <a:endParaRPr lang="en-US" dirty="0"/>
          </a:p>
        </p:txBody>
      </p:sp>
      <p:sp>
        <p:nvSpPr>
          <p:cNvPr id="5" name="Text Placeholder 10">
            <a:extLst>
              <a:ext uri="{FF2B5EF4-FFF2-40B4-BE49-F238E27FC236}">
                <a16:creationId xmlns:a16="http://schemas.microsoft.com/office/drawing/2014/main" id="{19E62992-4ABC-D541-AA61-6046135745EC}"/>
              </a:ext>
            </a:extLst>
          </p:cNvPr>
          <p:cNvSpPr>
            <a:spLocks noGrp="1"/>
          </p:cNvSpPr>
          <p:nvPr>
            <p:ph type="body" sz="quarter" idx="13" hasCustomPrompt="1"/>
          </p:nvPr>
        </p:nvSpPr>
        <p:spPr>
          <a:xfrm>
            <a:off x="457200" y="411480"/>
            <a:ext cx="8229600" cy="121252"/>
          </a:xfrm>
        </p:spPr>
        <p:txBody>
          <a:bodyPr wrap="square" anchor="b" anchorCtr="0">
            <a:spAutoFit/>
          </a:bodyPr>
          <a:lstStyle>
            <a:lvl1pPr>
              <a:defRPr sz="788">
                <a:solidFill>
                  <a:schemeClr val="bg1">
                    <a:lumMod val="50000"/>
                  </a:schemeClr>
                </a:solidFill>
              </a:defRPr>
            </a:lvl1pPr>
          </a:lstStyle>
          <a:p>
            <a:pPr lvl="0"/>
            <a:r>
              <a:rPr lang="en-US" dirty="0"/>
              <a:t>Section Title</a:t>
            </a:r>
          </a:p>
        </p:txBody>
      </p:sp>
      <p:sp>
        <p:nvSpPr>
          <p:cNvPr id="6" name="Text Placeholder 3">
            <a:extLst>
              <a:ext uri="{FF2B5EF4-FFF2-40B4-BE49-F238E27FC236}">
                <a16:creationId xmlns:a16="http://schemas.microsoft.com/office/drawing/2014/main" id="{C44B165A-5471-CD44-A383-9D5541AB6E37}"/>
              </a:ext>
            </a:extLst>
          </p:cNvPr>
          <p:cNvSpPr>
            <a:spLocks noGrp="1"/>
          </p:cNvSpPr>
          <p:nvPr>
            <p:ph type="body" sz="quarter" idx="15" hasCustomPrompt="1"/>
          </p:nvPr>
        </p:nvSpPr>
        <p:spPr>
          <a:xfrm>
            <a:off x="457200" y="6243811"/>
            <a:ext cx="4114800" cy="80791"/>
          </a:xfrm>
        </p:spPr>
        <p:txBody>
          <a:bodyPr wrap="square" anchor="b" anchorCtr="0">
            <a:spAutoFit/>
          </a:bodyPr>
          <a:lstStyle>
            <a:lvl1pPr>
              <a:spcBef>
                <a:spcPts val="0"/>
              </a:spcBef>
              <a:defRPr sz="525" b="0" i="0">
                <a:solidFill>
                  <a:schemeClr val="bg1"/>
                </a:solidFill>
                <a:latin typeface="Roboto Thin" panose="02000000000000000000" pitchFamily="2" charset="0"/>
                <a:ea typeface="Roboto Thin" panose="02000000000000000000" pitchFamily="2" charset="0"/>
              </a:defRPr>
            </a:lvl1pPr>
          </a:lstStyle>
          <a:p>
            <a:pPr lvl="0"/>
            <a:r>
              <a:rPr lang="en-US" dirty="0"/>
              <a:t>Click to edit footnote</a:t>
            </a:r>
          </a:p>
        </p:txBody>
      </p:sp>
      <p:sp>
        <p:nvSpPr>
          <p:cNvPr id="10" name="Content Placeholder 9">
            <a:extLst>
              <a:ext uri="{FF2B5EF4-FFF2-40B4-BE49-F238E27FC236}">
                <a16:creationId xmlns:a16="http://schemas.microsoft.com/office/drawing/2014/main" id="{F01B4557-B7AB-8D4E-BF9D-293FC98B0C4D}"/>
              </a:ext>
            </a:extLst>
          </p:cNvPr>
          <p:cNvSpPr>
            <a:spLocks noGrp="1"/>
          </p:cNvSpPr>
          <p:nvPr>
            <p:ph sz="quarter" idx="16" hasCustomPrompt="1"/>
          </p:nvPr>
        </p:nvSpPr>
        <p:spPr>
          <a:xfrm>
            <a:off x="457200" y="914400"/>
            <a:ext cx="8229600" cy="5212080"/>
          </a:xfrm>
        </p:spPr>
        <p:txBody>
          <a:bodyPr/>
          <a:lstStyle/>
          <a:p>
            <a:pPr lvl="0"/>
            <a:r>
              <a:rPr lang="en-US" dirty="0"/>
              <a:t>Slide details/story.</a:t>
            </a:r>
          </a:p>
          <a:p>
            <a:pPr lvl="1"/>
            <a:r>
              <a:rPr lang="en-US" dirty="0"/>
              <a:t>Body</a:t>
            </a:r>
          </a:p>
          <a:p>
            <a:pPr lvl="2"/>
            <a:r>
              <a:rPr lang="en-US" dirty="0"/>
              <a:t>List level one</a:t>
            </a:r>
          </a:p>
          <a:p>
            <a:pPr lvl="3"/>
            <a:r>
              <a:rPr lang="en-US" dirty="0"/>
              <a:t>List level two</a:t>
            </a:r>
          </a:p>
          <a:p>
            <a:pPr lvl="4"/>
            <a:r>
              <a:rPr lang="en-US" dirty="0"/>
              <a:t>List level three</a:t>
            </a:r>
          </a:p>
        </p:txBody>
      </p:sp>
    </p:spTree>
    <p:extLst>
      <p:ext uri="{BB962C8B-B14F-4D97-AF65-F5344CB8AC3E}">
        <p14:creationId xmlns:p14="http://schemas.microsoft.com/office/powerpoint/2010/main" val="3493144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B8782CA-0814-694F-8802-8436E42D8B5C}"/>
              </a:ext>
            </a:extLst>
          </p:cNvPr>
          <p:cNvSpPr>
            <a:spLocks noGrp="1"/>
          </p:cNvSpPr>
          <p:nvPr>
            <p:ph type="ftr" sz="quarter" idx="10"/>
          </p:nvPr>
        </p:nvSpPr>
        <p:spPr/>
        <p:txBody>
          <a:bodyPr/>
          <a:lstStyle/>
          <a:p>
            <a:r>
              <a:rPr lang="en-US" dirty="0"/>
              <a:t>© StackPath Technologies, LLC. All rights reserved. Proprietary and confidential. Do not duplicate or share without express permission.</a:t>
            </a:r>
          </a:p>
        </p:txBody>
      </p:sp>
      <p:sp>
        <p:nvSpPr>
          <p:cNvPr id="4" name="Slide Number Placeholder 3">
            <a:extLst>
              <a:ext uri="{FF2B5EF4-FFF2-40B4-BE49-F238E27FC236}">
                <a16:creationId xmlns:a16="http://schemas.microsoft.com/office/drawing/2014/main" id="{BE23F4AC-40EB-134B-9D3A-B12F2DF75F37}"/>
              </a:ext>
            </a:extLst>
          </p:cNvPr>
          <p:cNvSpPr>
            <a:spLocks noGrp="1"/>
          </p:cNvSpPr>
          <p:nvPr>
            <p:ph type="sldNum" sz="quarter" idx="11"/>
          </p:nvPr>
        </p:nvSpPr>
        <p:spPr/>
        <p:txBody>
          <a:bodyPr/>
          <a:lstStyle/>
          <a:p>
            <a:fld id="{408DC6F8-B5ED-0D4C-8247-045D7D76CD01}" type="slidenum">
              <a:rPr lang="en-US" smtClean="0"/>
              <a:pPr/>
              <a:t>‹#›</a:t>
            </a:fld>
            <a:endParaRPr lang="en-US" dirty="0"/>
          </a:p>
        </p:txBody>
      </p:sp>
      <p:sp>
        <p:nvSpPr>
          <p:cNvPr id="5" name="Text Placeholder 3">
            <a:extLst>
              <a:ext uri="{FF2B5EF4-FFF2-40B4-BE49-F238E27FC236}">
                <a16:creationId xmlns:a16="http://schemas.microsoft.com/office/drawing/2014/main" id="{87701478-A9D5-F34D-8509-189279DC77B2}"/>
              </a:ext>
            </a:extLst>
          </p:cNvPr>
          <p:cNvSpPr>
            <a:spLocks noGrp="1"/>
          </p:cNvSpPr>
          <p:nvPr>
            <p:ph type="body" sz="quarter" idx="15" hasCustomPrompt="1"/>
          </p:nvPr>
        </p:nvSpPr>
        <p:spPr>
          <a:xfrm>
            <a:off x="457200" y="6243811"/>
            <a:ext cx="4114800" cy="80791"/>
          </a:xfrm>
        </p:spPr>
        <p:txBody>
          <a:bodyPr wrap="square" anchor="b" anchorCtr="0">
            <a:spAutoFit/>
          </a:bodyPr>
          <a:lstStyle>
            <a:lvl1pPr>
              <a:spcBef>
                <a:spcPts val="0"/>
              </a:spcBef>
              <a:defRPr sz="525" b="0" i="0">
                <a:solidFill>
                  <a:schemeClr val="bg1"/>
                </a:solidFill>
                <a:latin typeface="Roboto Thin" panose="02000000000000000000" pitchFamily="2" charset="0"/>
                <a:ea typeface="Roboto Thin" panose="02000000000000000000" pitchFamily="2" charset="0"/>
              </a:defRPr>
            </a:lvl1pPr>
          </a:lstStyle>
          <a:p>
            <a:pPr lvl="0"/>
            <a:r>
              <a:rPr lang="en-US" dirty="0"/>
              <a:t>Click to edit footnote</a:t>
            </a:r>
          </a:p>
        </p:txBody>
      </p:sp>
    </p:spTree>
    <p:extLst>
      <p:ext uri="{BB962C8B-B14F-4D97-AF65-F5344CB8AC3E}">
        <p14:creationId xmlns:p14="http://schemas.microsoft.com/office/powerpoint/2010/main" val="3023642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lose">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8A45EAFB-7D89-7B43-A2F8-D2D7A7988544}"/>
              </a:ext>
            </a:extLst>
          </p:cNvPr>
          <p:cNvPicPr>
            <a:picLocks noChangeAspect="1"/>
          </p:cNvPicPr>
          <p:nvPr userDrawn="1"/>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l="3074"/>
          <a:stretch/>
        </p:blipFill>
        <p:spPr>
          <a:xfrm>
            <a:off x="3" y="2447495"/>
            <a:ext cx="4981546" cy="1970160"/>
          </a:xfrm>
          <a:prstGeom prst="rect">
            <a:avLst/>
          </a:prstGeom>
        </p:spPr>
      </p:pic>
      <p:sp>
        <p:nvSpPr>
          <p:cNvPr id="5" name="Footer Placeholder 4">
            <a:extLst>
              <a:ext uri="{FF2B5EF4-FFF2-40B4-BE49-F238E27FC236}">
                <a16:creationId xmlns:a16="http://schemas.microsoft.com/office/drawing/2014/main" id="{264C464D-FDAF-3643-BF5F-A1E5651A370C}"/>
              </a:ext>
            </a:extLst>
          </p:cNvPr>
          <p:cNvSpPr>
            <a:spLocks noGrp="1"/>
          </p:cNvSpPr>
          <p:nvPr>
            <p:ph type="ftr" sz="quarter" idx="11"/>
          </p:nvPr>
        </p:nvSpPr>
        <p:spPr/>
        <p:txBody>
          <a:bodyPr lIns="0" tIns="0" rIns="0" bIns="0"/>
          <a:lstStyle/>
          <a:p>
            <a:r>
              <a:rPr lang="en-US" dirty="0"/>
              <a:t>© StackPath Technologies, LLC. All rights reserved. Proprietary and confidential. Do not duplicate or share without express permission.</a:t>
            </a:r>
          </a:p>
        </p:txBody>
      </p:sp>
      <p:grpSp>
        <p:nvGrpSpPr>
          <p:cNvPr id="2" name="Group 1">
            <a:extLst>
              <a:ext uri="{FF2B5EF4-FFF2-40B4-BE49-F238E27FC236}">
                <a16:creationId xmlns:a16="http://schemas.microsoft.com/office/drawing/2014/main" id="{16245274-F4B7-1846-961B-883EECF5CCC4}"/>
              </a:ext>
            </a:extLst>
          </p:cNvPr>
          <p:cNvGrpSpPr/>
          <p:nvPr userDrawn="1"/>
        </p:nvGrpSpPr>
        <p:grpSpPr>
          <a:xfrm>
            <a:off x="2838993" y="3237528"/>
            <a:ext cx="3464444" cy="369332"/>
            <a:chOff x="2905668" y="3237528"/>
            <a:chExt cx="3464443" cy="369332"/>
          </a:xfrm>
        </p:grpSpPr>
        <p:grpSp>
          <p:nvGrpSpPr>
            <p:cNvPr id="11" name="Group 10">
              <a:extLst>
                <a:ext uri="{FF2B5EF4-FFF2-40B4-BE49-F238E27FC236}">
                  <a16:creationId xmlns:a16="http://schemas.microsoft.com/office/drawing/2014/main" id="{453C4ACA-5783-E648-AAAC-8AD3C3116671}"/>
                </a:ext>
              </a:extLst>
            </p:cNvPr>
            <p:cNvGrpSpPr>
              <a:grpSpLocks noChangeAspect="1"/>
            </p:cNvGrpSpPr>
            <p:nvPr userDrawn="1"/>
          </p:nvGrpSpPr>
          <p:grpSpPr>
            <a:xfrm>
              <a:off x="2905668" y="3305951"/>
              <a:ext cx="246888" cy="226215"/>
              <a:chOff x="2723737" y="3145555"/>
              <a:chExt cx="474280" cy="434567"/>
            </a:xfrm>
          </p:grpSpPr>
          <p:sp>
            <p:nvSpPr>
              <p:cNvPr id="13" name="Parallelogram 12">
                <a:extLst>
                  <a:ext uri="{FF2B5EF4-FFF2-40B4-BE49-F238E27FC236}">
                    <a16:creationId xmlns:a16="http://schemas.microsoft.com/office/drawing/2014/main" id="{8B950B4F-971C-9C41-9225-B09132DC6D25}"/>
                  </a:ext>
                </a:extLst>
              </p:cNvPr>
              <p:cNvSpPr/>
              <p:nvPr/>
            </p:nvSpPr>
            <p:spPr>
              <a:xfrm>
                <a:off x="2723737" y="3145565"/>
                <a:ext cx="276591" cy="434557"/>
              </a:xfrm>
              <a:prstGeom prst="parallelogram">
                <a:avLst>
                  <a:gd name="adj" fmla="val 6100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4" name="Parallelogram 13">
                <a:extLst>
                  <a:ext uri="{FF2B5EF4-FFF2-40B4-BE49-F238E27FC236}">
                    <a16:creationId xmlns:a16="http://schemas.microsoft.com/office/drawing/2014/main" id="{59FEAD7F-CDB4-C440-9166-AF66FA418C6D}"/>
                  </a:ext>
                </a:extLst>
              </p:cNvPr>
              <p:cNvSpPr/>
              <p:nvPr/>
            </p:nvSpPr>
            <p:spPr>
              <a:xfrm>
                <a:off x="2921426" y="3145555"/>
                <a:ext cx="276591" cy="434556"/>
              </a:xfrm>
              <a:prstGeom prst="parallelogram">
                <a:avLst>
                  <a:gd name="adj" fmla="val 6100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grpSp>
        <p:sp>
          <p:nvSpPr>
            <p:cNvPr id="12" name="Rectangle 11">
              <a:extLst>
                <a:ext uri="{FF2B5EF4-FFF2-40B4-BE49-F238E27FC236}">
                  <a16:creationId xmlns:a16="http://schemas.microsoft.com/office/drawing/2014/main" id="{D5A1C4B2-1A8E-1C46-8352-1D13F4A53923}"/>
                </a:ext>
              </a:extLst>
            </p:cNvPr>
            <p:cNvSpPr/>
            <p:nvPr userDrawn="1"/>
          </p:nvSpPr>
          <p:spPr>
            <a:xfrm>
              <a:off x="3202578" y="3237528"/>
              <a:ext cx="3167533" cy="369332"/>
            </a:xfrm>
            <a:prstGeom prst="rect">
              <a:avLst/>
            </a:prstGeom>
          </p:spPr>
          <p:txBody>
            <a:bodyPr wrap="none" lIns="0" tIns="0" rIns="0" bIns="0">
              <a:spAutoFit/>
            </a:bodyPr>
            <a:lstStyle/>
            <a:p>
              <a:pPr algn="l"/>
              <a:r>
                <a:rPr lang="en-US" sz="2400" b="1" i="0" spc="0" baseline="0" dirty="0">
                  <a:solidFill>
                    <a:schemeClr val="bg1"/>
                  </a:solidFill>
                  <a:latin typeface="Roboto" panose="02000000000000000000" pitchFamily="2" charset="0"/>
                  <a:ea typeface="Roboto" panose="02000000000000000000" pitchFamily="2" charset="0"/>
                </a:rPr>
                <a:t>PROTECT YOUR EDGE.</a:t>
              </a:r>
            </a:p>
          </p:txBody>
        </p:sp>
      </p:grpSp>
    </p:spTree>
    <p:extLst>
      <p:ext uri="{BB962C8B-B14F-4D97-AF65-F5344CB8AC3E}">
        <p14:creationId xmlns:p14="http://schemas.microsoft.com/office/powerpoint/2010/main" val="9323688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as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3574A-5BF8-D440-9E89-4DC68F461AA6}"/>
              </a:ext>
            </a:extLst>
          </p:cNvPr>
          <p:cNvSpPr>
            <a:spLocks noGrp="1"/>
          </p:cNvSpPr>
          <p:nvPr>
            <p:ph type="title" hasCustomPrompt="1"/>
          </p:nvPr>
        </p:nvSpPr>
        <p:spPr>
          <a:xfrm>
            <a:off x="457200" y="548642"/>
            <a:ext cx="8229600" cy="346249"/>
          </a:xfrm>
        </p:spPr>
        <p:txBody>
          <a:bodyPr/>
          <a:lstStyle/>
          <a:p>
            <a:r>
              <a:rPr lang="en-US" dirty="0"/>
              <a:t>Slide Headline/Primary Message</a:t>
            </a:r>
          </a:p>
        </p:txBody>
      </p:sp>
      <p:sp>
        <p:nvSpPr>
          <p:cNvPr id="3" name="Footer Placeholder 2">
            <a:extLst>
              <a:ext uri="{FF2B5EF4-FFF2-40B4-BE49-F238E27FC236}">
                <a16:creationId xmlns:a16="http://schemas.microsoft.com/office/drawing/2014/main" id="{AB8782CA-0814-694F-8802-8436E42D8B5C}"/>
              </a:ext>
            </a:extLst>
          </p:cNvPr>
          <p:cNvSpPr>
            <a:spLocks noGrp="1"/>
          </p:cNvSpPr>
          <p:nvPr>
            <p:ph type="ftr" sz="quarter" idx="10"/>
          </p:nvPr>
        </p:nvSpPr>
        <p:spPr/>
        <p:txBody>
          <a:bodyPr/>
          <a:lstStyle/>
          <a:p>
            <a:r>
              <a:rPr lang="en-US" dirty="0"/>
              <a:t>© StackPath Technologies, LLC. All rights reserved. Proprietary and confidential. Do not duplicate or share without express permission.</a:t>
            </a:r>
          </a:p>
        </p:txBody>
      </p:sp>
      <p:sp>
        <p:nvSpPr>
          <p:cNvPr id="4" name="Slide Number Placeholder 3">
            <a:extLst>
              <a:ext uri="{FF2B5EF4-FFF2-40B4-BE49-F238E27FC236}">
                <a16:creationId xmlns:a16="http://schemas.microsoft.com/office/drawing/2014/main" id="{BE23F4AC-40EB-134B-9D3A-B12F2DF75F37}"/>
              </a:ext>
            </a:extLst>
          </p:cNvPr>
          <p:cNvSpPr>
            <a:spLocks noGrp="1"/>
          </p:cNvSpPr>
          <p:nvPr>
            <p:ph type="sldNum" sz="quarter" idx="11"/>
          </p:nvPr>
        </p:nvSpPr>
        <p:spPr/>
        <p:txBody>
          <a:bodyPr/>
          <a:lstStyle/>
          <a:p>
            <a:fld id="{408DC6F8-B5ED-0D4C-8247-045D7D76CD01}" type="slidenum">
              <a:rPr lang="en-US" smtClean="0"/>
              <a:pPr/>
              <a:t>‹#›</a:t>
            </a:fld>
            <a:endParaRPr lang="en-US" dirty="0"/>
          </a:p>
        </p:txBody>
      </p:sp>
      <p:sp>
        <p:nvSpPr>
          <p:cNvPr id="5" name="Text Placeholder 10">
            <a:extLst>
              <a:ext uri="{FF2B5EF4-FFF2-40B4-BE49-F238E27FC236}">
                <a16:creationId xmlns:a16="http://schemas.microsoft.com/office/drawing/2014/main" id="{19E62992-4ABC-D541-AA61-6046135745EC}"/>
              </a:ext>
            </a:extLst>
          </p:cNvPr>
          <p:cNvSpPr>
            <a:spLocks noGrp="1"/>
          </p:cNvSpPr>
          <p:nvPr>
            <p:ph type="body" sz="quarter" idx="13" hasCustomPrompt="1"/>
          </p:nvPr>
        </p:nvSpPr>
        <p:spPr>
          <a:xfrm>
            <a:off x="457200" y="411480"/>
            <a:ext cx="8229600" cy="121252"/>
          </a:xfrm>
        </p:spPr>
        <p:txBody>
          <a:bodyPr wrap="square" anchor="b" anchorCtr="0">
            <a:spAutoFit/>
          </a:bodyPr>
          <a:lstStyle>
            <a:lvl1pPr>
              <a:defRPr sz="788">
                <a:solidFill>
                  <a:schemeClr val="bg1">
                    <a:lumMod val="50000"/>
                  </a:schemeClr>
                </a:solidFill>
              </a:defRPr>
            </a:lvl1pPr>
          </a:lstStyle>
          <a:p>
            <a:pPr lvl="0"/>
            <a:r>
              <a:rPr lang="en-US" dirty="0"/>
              <a:t>Section Title</a:t>
            </a:r>
          </a:p>
        </p:txBody>
      </p:sp>
      <p:sp>
        <p:nvSpPr>
          <p:cNvPr id="6" name="Text Placeholder 3">
            <a:extLst>
              <a:ext uri="{FF2B5EF4-FFF2-40B4-BE49-F238E27FC236}">
                <a16:creationId xmlns:a16="http://schemas.microsoft.com/office/drawing/2014/main" id="{C44B165A-5471-CD44-A383-9D5541AB6E37}"/>
              </a:ext>
            </a:extLst>
          </p:cNvPr>
          <p:cNvSpPr>
            <a:spLocks noGrp="1"/>
          </p:cNvSpPr>
          <p:nvPr>
            <p:ph type="body" sz="quarter" idx="15" hasCustomPrompt="1"/>
          </p:nvPr>
        </p:nvSpPr>
        <p:spPr>
          <a:xfrm>
            <a:off x="457200" y="6243811"/>
            <a:ext cx="8229600" cy="80791"/>
          </a:xfrm>
        </p:spPr>
        <p:txBody>
          <a:bodyPr wrap="square" anchor="b" anchorCtr="0">
            <a:spAutoFit/>
          </a:bodyPr>
          <a:lstStyle>
            <a:lvl1pPr>
              <a:spcBef>
                <a:spcPts val="0"/>
              </a:spcBef>
              <a:defRPr sz="525" b="0" i="0">
                <a:solidFill>
                  <a:schemeClr val="tx1"/>
                </a:solidFill>
                <a:latin typeface="Roboto Thin" panose="02000000000000000000" pitchFamily="2" charset="0"/>
                <a:ea typeface="Roboto Thin" panose="02000000000000000000" pitchFamily="2" charset="0"/>
              </a:defRPr>
            </a:lvl1pPr>
          </a:lstStyle>
          <a:p>
            <a:pPr lvl="0"/>
            <a:r>
              <a:rPr lang="en-US" dirty="0"/>
              <a:t>Click to edit footnote</a:t>
            </a:r>
          </a:p>
        </p:txBody>
      </p:sp>
      <p:sp>
        <p:nvSpPr>
          <p:cNvPr id="10" name="Content Placeholder 9">
            <a:extLst>
              <a:ext uri="{FF2B5EF4-FFF2-40B4-BE49-F238E27FC236}">
                <a16:creationId xmlns:a16="http://schemas.microsoft.com/office/drawing/2014/main" id="{2F3AEEB4-6E79-D143-8053-A7C2642B2B0E}"/>
              </a:ext>
            </a:extLst>
          </p:cNvPr>
          <p:cNvSpPr>
            <a:spLocks noGrp="1"/>
          </p:cNvSpPr>
          <p:nvPr>
            <p:ph sz="quarter" idx="16" hasCustomPrompt="1"/>
          </p:nvPr>
        </p:nvSpPr>
        <p:spPr>
          <a:xfrm>
            <a:off x="457200" y="914400"/>
            <a:ext cx="8229600" cy="5212080"/>
          </a:xfrm>
        </p:spPr>
        <p:txBody>
          <a:bodyPr/>
          <a:lstStyle/>
          <a:p>
            <a:pPr lvl="0"/>
            <a:r>
              <a:rPr lang="en-US" dirty="0"/>
              <a:t>Slide details/story</a:t>
            </a:r>
          </a:p>
          <a:p>
            <a:pPr lvl="1"/>
            <a:r>
              <a:rPr lang="en-US" dirty="0"/>
              <a:t>Body</a:t>
            </a:r>
          </a:p>
          <a:p>
            <a:pPr lvl="2"/>
            <a:r>
              <a:rPr lang="en-US" dirty="0"/>
              <a:t>List level one</a:t>
            </a:r>
          </a:p>
          <a:p>
            <a:pPr lvl="3"/>
            <a:r>
              <a:rPr lang="en-US" dirty="0"/>
              <a:t>List level two</a:t>
            </a:r>
          </a:p>
          <a:p>
            <a:pPr lvl="4"/>
            <a:r>
              <a:rPr lang="en-US" dirty="0"/>
              <a:t>List level three</a:t>
            </a:r>
          </a:p>
        </p:txBody>
      </p:sp>
    </p:spTree>
    <p:extLst>
      <p:ext uri="{BB962C8B-B14F-4D97-AF65-F5344CB8AC3E}">
        <p14:creationId xmlns:p14="http://schemas.microsoft.com/office/powerpoint/2010/main" val="2889078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B8782CA-0814-694F-8802-8436E42D8B5C}"/>
              </a:ext>
            </a:extLst>
          </p:cNvPr>
          <p:cNvSpPr>
            <a:spLocks noGrp="1"/>
          </p:cNvSpPr>
          <p:nvPr>
            <p:ph type="ftr" sz="quarter" idx="10"/>
          </p:nvPr>
        </p:nvSpPr>
        <p:spPr/>
        <p:txBody>
          <a:bodyPr/>
          <a:lstStyle/>
          <a:p>
            <a:r>
              <a:rPr lang="en-US" dirty="0"/>
              <a:t>© StackPath Technologies, LLC. All rights reserved. Proprietary and confidential. Do not duplicate or share without express permission.</a:t>
            </a:r>
          </a:p>
        </p:txBody>
      </p:sp>
      <p:sp>
        <p:nvSpPr>
          <p:cNvPr id="4" name="Slide Number Placeholder 3">
            <a:extLst>
              <a:ext uri="{FF2B5EF4-FFF2-40B4-BE49-F238E27FC236}">
                <a16:creationId xmlns:a16="http://schemas.microsoft.com/office/drawing/2014/main" id="{BE23F4AC-40EB-134B-9D3A-B12F2DF75F37}"/>
              </a:ext>
            </a:extLst>
          </p:cNvPr>
          <p:cNvSpPr>
            <a:spLocks noGrp="1"/>
          </p:cNvSpPr>
          <p:nvPr>
            <p:ph type="sldNum" sz="quarter" idx="11"/>
          </p:nvPr>
        </p:nvSpPr>
        <p:spPr/>
        <p:txBody>
          <a:bodyPr/>
          <a:lstStyle/>
          <a:p>
            <a:fld id="{408DC6F8-B5ED-0D4C-8247-045D7D76CD01}" type="slidenum">
              <a:rPr lang="en-US" smtClean="0"/>
              <a:pPr/>
              <a:t>‹#›</a:t>
            </a:fld>
            <a:endParaRPr lang="en-US" dirty="0"/>
          </a:p>
        </p:txBody>
      </p:sp>
      <p:sp>
        <p:nvSpPr>
          <p:cNvPr id="6" name="Text Placeholder 3">
            <a:extLst>
              <a:ext uri="{FF2B5EF4-FFF2-40B4-BE49-F238E27FC236}">
                <a16:creationId xmlns:a16="http://schemas.microsoft.com/office/drawing/2014/main" id="{C44B165A-5471-CD44-A383-9D5541AB6E37}"/>
              </a:ext>
            </a:extLst>
          </p:cNvPr>
          <p:cNvSpPr>
            <a:spLocks noGrp="1"/>
          </p:cNvSpPr>
          <p:nvPr>
            <p:ph type="body" sz="quarter" idx="15" hasCustomPrompt="1"/>
          </p:nvPr>
        </p:nvSpPr>
        <p:spPr>
          <a:xfrm>
            <a:off x="345186" y="6243811"/>
            <a:ext cx="8455914" cy="80791"/>
          </a:xfrm>
        </p:spPr>
        <p:txBody>
          <a:bodyPr wrap="square" anchor="b" anchorCtr="0">
            <a:spAutoFit/>
          </a:bodyPr>
          <a:lstStyle>
            <a:lvl1pPr>
              <a:spcBef>
                <a:spcPts val="0"/>
              </a:spcBef>
              <a:defRPr sz="525" b="0" i="0">
                <a:solidFill>
                  <a:schemeClr val="tx1"/>
                </a:solidFill>
                <a:latin typeface="Roboto Thin" panose="02000000000000000000" pitchFamily="2" charset="0"/>
                <a:ea typeface="Roboto Thin" panose="02000000000000000000" pitchFamily="2" charset="0"/>
              </a:defRPr>
            </a:lvl1pPr>
          </a:lstStyle>
          <a:p>
            <a:pPr lvl="0"/>
            <a:r>
              <a:rPr lang="en-US" dirty="0"/>
              <a:t>Click to edit footnote</a:t>
            </a:r>
          </a:p>
        </p:txBody>
      </p:sp>
    </p:spTree>
    <p:extLst>
      <p:ext uri="{BB962C8B-B14F-4D97-AF65-F5344CB8AC3E}">
        <p14:creationId xmlns:p14="http://schemas.microsoft.com/office/powerpoint/2010/main" val="2051009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asic Slide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37C77-0D5F-437A-95F4-013F3563889B}"/>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B72AF342-4728-4548-AAC9-983D65F67A75}"/>
              </a:ext>
            </a:extLst>
          </p:cNvPr>
          <p:cNvSpPr>
            <a:spLocks noGrp="1"/>
          </p:cNvSpPr>
          <p:nvPr>
            <p:ph type="ftr" sz="quarter" idx="10"/>
          </p:nvPr>
        </p:nvSpPr>
        <p:spPr/>
        <p:txBody>
          <a:bodyPr/>
          <a:lstStyle/>
          <a:p>
            <a:r>
              <a:rPr lang="en-US" dirty="0"/>
              <a:t>© StackPath | Proprietary  &amp; Confidential | Do not distribute.</a:t>
            </a:r>
          </a:p>
        </p:txBody>
      </p:sp>
      <p:sp>
        <p:nvSpPr>
          <p:cNvPr id="4" name="Slide Number Placeholder 3">
            <a:extLst>
              <a:ext uri="{FF2B5EF4-FFF2-40B4-BE49-F238E27FC236}">
                <a16:creationId xmlns:a16="http://schemas.microsoft.com/office/drawing/2014/main" id="{F4B81152-8728-459A-8941-B108D0EADDE6}"/>
              </a:ext>
            </a:extLst>
          </p:cNvPr>
          <p:cNvSpPr>
            <a:spLocks noGrp="1"/>
          </p:cNvSpPr>
          <p:nvPr>
            <p:ph type="sldNum" sz="quarter" idx="11"/>
          </p:nvPr>
        </p:nvSpPr>
        <p:spPr/>
        <p:txBody>
          <a:bodyPr/>
          <a:lstStyle/>
          <a:p>
            <a:fld id="{7C82D06F-DA42-4D26-892C-0898756F3F51}" type="slidenum">
              <a:rPr lang="en-US" smtClean="0"/>
              <a:pPr/>
              <a:t>‹#›</a:t>
            </a:fld>
            <a:endParaRPr lang="en-US" dirty="0"/>
          </a:p>
        </p:txBody>
      </p:sp>
      <p:sp>
        <p:nvSpPr>
          <p:cNvPr id="6" name="Content Placeholder 5">
            <a:extLst>
              <a:ext uri="{FF2B5EF4-FFF2-40B4-BE49-F238E27FC236}">
                <a16:creationId xmlns:a16="http://schemas.microsoft.com/office/drawing/2014/main" id="{42814B4A-6AB4-4464-8518-D579368D55BD}"/>
              </a:ext>
            </a:extLst>
          </p:cNvPr>
          <p:cNvSpPr>
            <a:spLocks noGrp="1"/>
          </p:cNvSpPr>
          <p:nvPr>
            <p:ph sz="quarter" idx="12"/>
          </p:nvPr>
        </p:nvSpPr>
        <p:spPr>
          <a:xfrm>
            <a:off x="342900" y="1051560"/>
            <a:ext cx="8458200" cy="727122"/>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56038416"/>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asic Slide w/Section Title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7E32E-182B-4B0E-8AC3-047F2423B5F7}"/>
              </a:ext>
            </a:extLst>
          </p:cNvPr>
          <p:cNvSpPr>
            <a:spLocks noGrp="1"/>
          </p:cNvSpPr>
          <p:nvPr>
            <p:ph type="title"/>
          </p:nvPr>
        </p:nvSpPr>
        <p:spPr>
          <a:xfrm>
            <a:off x="342900" y="601100"/>
            <a:ext cx="8458200" cy="397353"/>
          </a:xfrm>
        </p:spPr>
        <p:txBody>
          <a:bodyPr/>
          <a:lstStyle/>
          <a:p>
            <a:r>
              <a:rPr lang="en-US"/>
              <a:t>Click to edit Master title style</a:t>
            </a:r>
          </a:p>
        </p:txBody>
      </p:sp>
      <p:sp>
        <p:nvSpPr>
          <p:cNvPr id="3" name="Footer Placeholder 2">
            <a:extLst>
              <a:ext uri="{FF2B5EF4-FFF2-40B4-BE49-F238E27FC236}">
                <a16:creationId xmlns:a16="http://schemas.microsoft.com/office/drawing/2014/main" id="{C565765F-D92E-4C8A-BAC2-AF0BBEDCB038}"/>
              </a:ext>
            </a:extLst>
          </p:cNvPr>
          <p:cNvSpPr>
            <a:spLocks noGrp="1"/>
          </p:cNvSpPr>
          <p:nvPr>
            <p:ph type="ftr" sz="quarter" idx="10"/>
          </p:nvPr>
        </p:nvSpPr>
        <p:spPr/>
        <p:txBody>
          <a:bodyPr/>
          <a:lstStyle/>
          <a:p>
            <a:r>
              <a:rPr lang="en-US" dirty="0"/>
              <a:t>© StackPath | Proprietary  &amp; Confidential | Do not distribute.</a:t>
            </a:r>
          </a:p>
        </p:txBody>
      </p:sp>
      <p:sp>
        <p:nvSpPr>
          <p:cNvPr id="4" name="Slide Number Placeholder 3">
            <a:extLst>
              <a:ext uri="{FF2B5EF4-FFF2-40B4-BE49-F238E27FC236}">
                <a16:creationId xmlns:a16="http://schemas.microsoft.com/office/drawing/2014/main" id="{26BFC273-6E9F-4D85-BD5C-65755E28CDA6}"/>
              </a:ext>
            </a:extLst>
          </p:cNvPr>
          <p:cNvSpPr>
            <a:spLocks noGrp="1"/>
          </p:cNvSpPr>
          <p:nvPr>
            <p:ph type="sldNum" sz="quarter" idx="11"/>
          </p:nvPr>
        </p:nvSpPr>
        <p:spPr/>
        <p:txBody>
          <a:bodyPr/>
          <a:lstStyle/>
          <a:p>
            <a:fld id="{7C82D06F-DA42-4D26-892C-0898756F3F51}" type="slidenum">
              <a:rPr lang="en-US" smtClean="0"/>
              <a:pPr/>
              <a:t>‹#›</a:t>
            </a:fld>
            <a:endParaRPr lang="en-US" dirty="0"/>
          </a:p>
        </p:txBody>
      </p:sp>
      <p:sp>
        <p:nvSpPr>
          <p:cNvPr id="6" name="Text Placeholder 5">
            <a:extLst>
              <a:ext uri="{FF2B5EF4-FFF2-40B4-BE49-F238E27FC236}">
                <a16:creationId xmlns:a16="http://schemas.microsoft.com/office/drawing/2014/main" id="{6A7F2A43-1C93-46EB-A725-E7945F64B8BB}"/>
              </a:ext>
            </a:extLst>
          </p:cNvPr>
          <p:cNvSpPr>
            <a:spLocks noGrp="1"/>
          </p:cNvSpPr>
          <p:nvPr>
            <p:ph type="body" sz="quarter" idx="12" hasCustomPrompt="1"/>
          </p:nvPr>
        </p:nvSpPr>
        <p:spPr>
          <a:xfrm>
            <a:off x="342900" y="452403"/>
            <a:ext cx="4229100" cy="124650"/>
          </a:xfrm>
          <a:prstGeom prst="rect">
            <a:avLst/>
          </a:prstGeom>
        </p:spPr>
        <p:txBody>
          <a:bodyPr>
            <a:spAutoFit/>
          </a:bodyPr>
          <a:lstStyle>
            <a:lvl1pPr>
              <a:defRPr sz="900" b="0" cap="all" baseline="0">
                <a:solidFill>
                  <a:schemeClr val="bg1">
                    <a:lumMod val="50000"/>
                  </a:schemeClr>
                </a:solidFill>
                <a:latin typeface="Roboto Mono" pitchFamily="2" charset="0"/>
                <a:ea typeface="Roboto Mono" pitchFamily="2" charset="0"/>
              </a:defRPr>
            </a:lvl1pPr>
          </a:lstStyle>
          <a:p>
            <a:pPr lvl="0"/>
            <a:r>
              <a:rPr lang="en-US" dirty="0"/>
              <a:t>Section Title</a:t>
            </a:r>
          </a:p>
        </p:txBody>
      </p:sp>
      <p:sp>
        <p:nvSpPr>
          <p:cNvPr id="8" name="Content Placeholder 7">
            <a:extLst>
              <a:ext uri="{FF2B5EF4-FFF2-40B4-BE49-F238E27FC236}">
                <a16:creationId xmlns:a16="http://schemas.microsoft.com/office/drawing/2014/main" id="{0E833A08-4A8D-4998-9172-E55EACF9270E}"/>
              </a:ext>
            </a:extLst>
          </p:cNvPr>
          <p:cNvSpPr>
            <a:spLocks noGrp="1"/>
          </p:cNvSpPr>
          <p:nvPr>
            <p:ph sz="quarter" idx="13"/>
          </p:nvPr>
        </p:nvSpPr>
        <p:spPr>
          <a:xfrm>
            <a:off x="342900" y="1289304"/>
            <a:ext cx="8458200" cy="727122"/>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2533071"/>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ags" Target="../tags/tag3.xml"/><Relationship Id="rId3" Type="http://schemas.openxmlformats.org/officeDocument/2006/relationships/slideLayout" Target="../slideLayouts/slideLayout3.xml"/><Relationship Id="rId7" Type="http://schemas.openxmlformats.org/officeDocument/2006/relationships/tags" Target="../tags/tag2.xml"/><Relationship Id="rId12" Type="http://schemas.openxmlformats.org/officeDocument/2006/relationships/image" Target="../media/image3.sv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heme" Target="../theme/theme2.xml"/><Relationship Id="rId7" Type="http://schemas.openxmlformats.org/officeDocument/2006/relationships/image" Target="../media/image8.emf"/><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oleObject" Target="../embeddings/oleObject2.bin"/><Relationship Id="rId5" Type="http://schemas.openxmlformats.org/officeDocument/2006/relationships/tags" Target="../tags/tag5.xml"/><Relationship Id="rId4" Type="http://schemas.openxmlformats.org/officeDocument/2006/relationships/tags" Target="../tags/tag4.xml"/><Relationship Id="rId9" Type="http://schemas.openxmlformats.org/officeDocument/2006/relationships/image" Target="../media/image10.svg"/></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13" Type="http://schemas.openxmlformats.org/officeDocument/2006/relationships/image" Target="../media/image9.png"/><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image" Target="../media/image11.emf"/><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oleObject" Target="../embeddings/oleObject3.bin"/><Relationship Id="rId5" Type="http://schemas.openxmlformats.org/officeDocument/2006/relationships/slideLayout" Target="../slideLayouts/slideLayout12.xml"/><Relationship Id="rId10" Type="http://schemas.openxmlformats.org/officeDocument/2006/relationships/tags" Target="../tags/tag7.xml"/><Relationship Id="rId4" Type="http://schemas.openxmlformats.org/officeDocument/2006/relationships/slideLayout" Target="../slideLayouts/slideLayout11.xml"/><Relationship Id="rId9" Type="http://schemas.openxmlformats.org/officeDocument/2006/relationships/tags" Target="../tags/tag6.xml"/><Relationship Id="rId14" Type="http://schemas.openxmlformats.org/officeDocument/2006/relationships/image" Target="../media/image12.sv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CD8B204-E841-4148-A18D-17BDF0FFAAB1}"/>
              </a:ext>
            </a:extLst>
          </p:cNvPr>
          <p:cNvGraphicFramePr>
            <a:graphicFrameLocks noChangeAspect="1"/>
          </p:cNvGraphicFramePr>
          <p:nvPr userDrawn="1">
            <p:custDataLst>
              <p:tags r:id="rId7"/>
            </p:custDataLst>
            <p:extLst>
              <p:ext uri="{D42A27DB-BD31-4B8C-83A1-F6EECF244321}">
                <p14:modId xmlns:p14="http://schemas.microsoft.com/office/powerpoint/2010/main" val="3964438297"/>
              </p:ext>
            </p:extLst>
          </p:nvPr>
        </p:nvGraphicFramePr>
        <p:xfrm>
          <a:off x="1589" y="1590"/>
          <a:ext cx="1587" cy="1587"/>
        </p:xfrm>
        <a:graphic>
          <a:graphicData uri="http://schemas.openxmlformats.org/presentationml/2006/ole">
            <mc:AlternateContent xmlns:mc="http://schemas.openxmlformats.org/markup-compatibility/2006">
              <mc:Choice xmlns:v="urn:schemas-microsoft-com:vml" Requires="v">
                <p:oleObj name="think-cell Slide" r:id="rId9" imgW="7772400" imgH="10058400" progId="TCLayout.ActiveDocument.1">
                  <p:embed/>
                </p:oleObj>
              </mc:Choice>
              <mc:Fallback>
                <p:oleObj name="think-cell Slide" r:id="rId9" imgW="7772400" imgH="10058400" progId="TCLayout.ActiveDocument.1">
                  <p:embed/>
                  <p:pic>
                    <p:nvPicPr>
                      <p:cNvPr id="0" name=""/>
                      <p:cNvPicPr/>
                      <p:nvPr/>
                    </p:nvPicPr>
                    <p:blipFill>
                      <a:blip r:embed="rId10"/>
                      <a:stretch>
                        <a:fillRect/>
                      </a:stretch>
                    </p:blipFill>
                    <p:spPr>
                      <a:xfrm>
                        <a:off x="1589" y="1590"/>
                        <a:ext cx="1587" cy="1587"/>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B337F41C-8FA4-5F47-A88A-4348164C11E4}"/>
              </a:ext>
            </a:extLst>
          </p:cNvPr>
          <p:cNvSpPr/>
          <p:nvPr userDrawn="1">
            <p:custDataLst>
              <p:tags r:id="rId8"/>
            </p:custDataLst>
          </p:nvPr>
        </p:nvSpPr>
        <p:spPr>
          <a:xfrm>
            <a:off x="1"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2250" b="1" i="0" baseline="0" dirty="0">
              <a:latin typeface="Roboto Bold" panose="02000000000000000000" pitchFamily="2" charset="0"/>
              <a:ea typeface="+mj-ea"/>
              <a:sym typeface="Roboto Bold" panose="02000000000000000000" pitchFamily="2" charset="0"/>
            </a:endParaRPr>
          </a:p>
        </p:txBody>
      </p:sp>
      <p:sp>
        <p:nvSpPr>
          <p:cNvPr id="2" name="Title Placeholder 1">
            <a:extLst>
              <a:ext uri="{FF2B5EF4-FFF2-40B4-BE49-F238E27FC236}">
                <a16:creationId xmlns:a16="http://schemas.microsoft.com/office/drawing/2014/main" id="{413BD94E-589B-6547-AE7C-EE7EA85E5DC1}"/>
              </a:ext>
            </a:extLst>
          </p:cNvPr>
          <p:cNvSpPr>
            <a:spLocks noGrp="1"/>
          </p:cNvSpPr>
          <p:nvPr>
            <p:ph type="title"/>
          </p:nvPr>
        </p:nvSpPr>
        <p:spPr>
          <a:xfrm>
            <a:off x="457200" y="548642"/>
            <a:ext cx="8229600" cy="346249"/>
          </a:xfrm>
          <a:prstGeom prst="rect">
            <a:avLst/>
          </a:prstGeom>
        </p:spPr>
        <p:txBody>
          <a:bodyPr vert="horz" lIns="0" tIns="0" rIns="0" bIns="0" rtlCol="0" anchor="t" anchorCtr="0">
            <a:sp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229029D-65CA-184A-B9D0-B4B0155DBB76}"/>
              </a:ext>
            </a:extLst>
          </p:cNvPr>
          <p:cNvSpPr>
            <a:spLocks noGrp="1"/>
          </p:cNvSpPr>
          <p:nvPr>
            <p:ph type="body" idx="1"/>
          </p:nvPr>
        </p:nvSpPr>
        <p:spPr>
          <a:xfrm>
            <a:off x="457200" y="914400"/>
            <a:ext cx="8229600" cy="5212080"/>
          </a:xfrm>
          <a:prstGeom prst="rect">
            <a:avLst/>
          </a:prstGeom>
        </p:spPr>
        <p:txBody>
          <a:bodyPr vert="horz" lIns="0" tIns="0" rIns="0" bIns="0" rtlCol="0">
            <a:normAutofit/>
          </a:bodyPr>
          <a:lstStyle/>
          <a:p>
            <a:pPr lvl="0"/>
            <a:r>
              <a:rPr lang="en-US" dirty="0"/>
              <a:t>Click to edit Master text styles</a:t>
            </a:r>
          </a:p>
          <a:p>
            <a:pPr lvl="1"/>
            <a:r>
              <a:rPr lang="en-US" dirty="0"/>
              <a:t>Two</a:t>
            </a:r>
          </a:p>
          <a:p>
            <a:pPr lvl="2"/>
            <a:r>
              <a:rPr lang="en-US" dirty="0"/>
              <a:t>Three</a:t>
            </a:r>
          </a:p>
          <a:p>
            <a:pPr lvl="3"/>
            <a:r>
              <a:rPr lang="en-US" dirty="0"/>
              <a:t>Four</a:t>
            </a:r>
          </a:p>
          <a:p>
            <a:pPr lvl="4"/>
            <a:r>
              <a:rPr lang="en-US" dirty="0"/>
              <a:t>Five</a:t>
            </a:r>
          </a:p>
          <a:p>
            <a:pPr lvl="5"/>
            <a:r>
              <a:rPr lang="en-US" dirty="0"/>
              <a:t>Six</a:t>
            </a:r>
          </a:p>
          <a:p>
            <a:pPr lvl="6"/>
            <a:r>
              <a:rPr lang="en-US" dirty="0"/>
              <a:t>Seven</a:t>
            </a:r>
          </a:p>
        </p:txBody>
      </p:sp>
      <p:sp>
        <p:nvSpPr>
          <p:cNvPr id="5" name="Footer Placeholder 4">
            <a:extLst>
              <a:ext uri="{FF2B5EF4-FFF2-40B4-BE49-F238E27FC236}">
                <a16:creationId xmlns:a16="http://schemas.microsoft.com/office/drawing/2014/main" id="{E8BEA33A-7EEB-0744-99DD-E5F84B9BD76E}"/>
              </a:ext>
            </a:extLst>
          </p:cNvPr>
          <p:cNvSpPr>
            <a:spLocks noGrp="1"/>
          </p:cNvSpPr>
          <p:nvPr>
            <p:ph type="ftr" sz="quarter" idx="3"/>
          </p:nvPr>
        </p:nvSpPr>
        <p:spPr>
          <a:xfrm>
            <a:off x="137161" y="6606764"/>
            <a:ext cx="8295842" cy="69250"/>
          </a:xfrm>
          <a:prstGeom prst="rect">
            <a:avLst/>
          </a:prstGeom>
        </p:spPr>
        <p:txBody>
          <a:bodyPr vert="horz" lIns="0" tIns="0" rIns="0" bIns="0" rtlCol="0" anchor="b" anchorCtr="0">
            <a:spAutoFit/>
          </a:bodyPr>
          <a:lstStyle>
            <a:lvl1pPr algn="l">
              <a:defRPr sz="450">
                <a:solidFill>
                  <a:schemeClr val="tx1">
                    <a:tint val="75000"/>
                  </a:schemeClr>
                </a:solidFill>
              </a:defRPr>
            </a:lvl1pPr>
          </a:lstStyle>
          <a:p>
            <a:r>
              <a:rPr lang="en-US" dirty="0"/>
              <a:t>© StackPath Technologies, LLC. All rights reserved. Proprietary and confidential. Do not duplicate or share without express permission.</a:t>
            </a:r>
          </a:p>
        </p:txBody>
      </p:sp>
      <p:sp>
        <p:nvSpPr>
          <p:cNvPr id="6" name="Slide Number Placeholder 5">
            <a:extLst>
              <a:ext uri="{FF2B5EF4-FFF2-40B4-BE49-F238E27FC236}">
                <a16:creationId xmlns:a16="http://schemas.microsoft.com/office/drawing/2014/main" id="{A5A3EE54-90BF-8549-A5D9-7DCAA030234C}"/>
              </a:ext>
            </a:extLst>
          </p:cNvPr>
          <p:cNvSpPr>
            <a:spLocks noGrp="1"/>
          </p:cNvSpPr>
          <p:nvPr>
            <p:ph type="sldNum" sz="quarter" idx="4"/>
          </p:nvPr>
        </p:nvSpPr>
        <p:spPr>
          <a:xfrm>
            <a:off x="8545069" y="190608"/>
            <a:ext cx="463694" cy="184666"/>
          </a:xfrm>
          <a:prstGeom prst="rect">
            <a:avLst/>
          </a:prstGeom>
        </p:spPr>
        <p:txBody>
          <a:bodyPr vert="horz" lIns="0" tIns="0" rIns="0" bIns="0" rtlCol="0" anchor="b" anchorCtr="0">
            <a:spAutoFit/>
          </a:bodyPr>
          <a:lstStyle>
            <a:lvl1pPr algn="r">
              <a:defRPr sz="1200">
                <a:solidFill>
                  <a:schemeClr val="tx1">
                    <a:tint val="75000"/>
                  </a:schemeClr>
                </a:solidFill>
              </a:defRPr>
            </a:lvl1pPr>
          </a:lstStyle>
          <a:p>
            <a:fld id="{408DC6F8-B5ED-0D4C-8247-045D7D76CD01}" type="slidenum">
              <a:rPr lang="en-US" smtClean="0"/>
              <a:pPr/>
              <a:t>‹#›</a:t>
            </a:fld>
            <a:endParaRPr lang="en-US" dirty="0"/>
          </a:p>
        </p:txBody>
      </p:sp>
      <p:pic>
        <p:nvPicPr>
          <p:cNvPr id="8" name="Graphic 7">
            <a:extLst>
              <a:ext uri="{FF2B5EF4-FFF2-40B4-BE49-F238E27FC236}">
                <a16:creationId xmlns:a16="http://schemas.microsoft.com/office/drawing/2014/main" id="{A3FB69EB-720E-1140-A08A-81BEF28CFB66}"/>
              </a:ext>
            </a:extLst>
          </p:cNvPr>
          <p:cNvPicPr>
            <a:picLocks noChangeAspect="1"/>
          </p:cNvPicPr>
          <p:nvPr userDrawn="1"/>
        </p:nvPicPr>
        <p:blipFill>
          <a:blip r:embed="rId11">
            <a:extLst>
              <a:ext uri="{28A0092B-C50C-407E-A947-70E740481C1C}">
                <a14:useLocalDpi xmlns:a14="http://schemas.microsoft.com/office/drawing/2010/main"/>
              </a:ext>
              <a:ext uri="{96DAC541-7B7A-43D3-8B79-37D633B846F1}">
                <asvg:svgBlip xmlns:asvg="http://schemas.microsoft.com/office/drawing/2016/SVG/main" r:embed="rId12"/>
              </a:ext>
            </a:extLst>
          </a:blip>
          <a:stretch>
            <a:fillRect/>
          </a:stretch>
        </p:blipFill>
        <p:spPr>
          <a:xfrm>
            <a:off x="8204750" y="6248400"/>
            <a:ext cx="596351" cy="228600"/>
          </a:xfrm>
          <a:prstGeom prst="rect">
            <a:avLst/>
          </a:prstGeom>
        </p:spPr>
      </p:pic>
    </p:spTree>
    <p:extLst>
      <p:ext uri="{BB962C8B-B14F-4D97-AF65-F5344CB8AC3E}">
        <p14:creationId xmlns:p14="http://schemas.microsoft.com/office/powerpoint/2010/main" val="3727108020"/>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70" r:id="rId3"/>
    <p:sldLayoutId id="2147483676" r:id="rId4"/>
    <p:sldLayoutId id="2147483669" r:id="rId5"/>
  </p:sldLayoutIdLst>
  <p:hf hdr="0" dt="0"/>
  <p:txStyles>
    <p:titleStyle>
      <a:lvl1pPr algn="l" defTabSz="685800" rtl="0" eaLnBrk="1" latinLnBrk="0" hangingPunct="1">
        <a:lnSpc>
          <a:spcPct val="100000"/>
        </a:lnSpc>
        <a:spcBef>
          <a:spcPct val="0"/>
        </a:spcBef>
        <a:buNone/>
        <a:defRPr sz="2250" b="1" kern="1200">
          <a:solidFill>
            <a:schemeClr val="bg1"/>
          </a:solidFill>
          <a:latin typeface="+mj-lt"/>
          <a:ea typeface="+mj-ea"/>
          <a:cs typeface="+mj-cs"/>
        </a:defRPr>
      </a:lvl1pPr>
    </p:titleStyle>
    <p:bodyStyle>
      <a:lvl1pPr marL="0" indent="0" algn="l" defTabSz="685800" rtl="0" eaLnBrk="1" latinLnBrk="0" hangingPunct="1">
        <a:lnSpc>
          <a:spcPct val="100000"/>
        </a:lnSpc>
        <a:spcBef>
          <a:spcPts val="0"/>
        </a:spcBef>
        <a:spcAft>
          <a:spcPts val="225"/>
        </a:spcAft>
        <a:buFont typeface="Arial" panose="020B0604020202020204" pitchFamily="34" charset="0"/>
        <a:buNone/>
        <a:defRPr sz="1350" kern="1200">
          <a:solidFill>
            <a:schemeClr val="bg1"/>
          </a:solidFill>
          <a:latin typeface="+mn-lt"/>
          <a:ea typeface="+mn-ea"/>
          <a:cs typeface="+mn-cs"/>
        </a:defRPr>
      </a:lvl1pPr>
      <a:lvl2pPr marL="0" indent="0" algn="l" defTabSz="685800" rtl="0" eaLnBrk="1" latinLnBrk="0" hangingPunct="1">
        <a:lnSpc>
          <a:spcPct val="100000"/>
        </a:lnSpc>
        <a:spcBef>
          <a:spcPts val="225"/>
        </a:spcBef>
        <a:buFontTx/>
        <a:buNone/>
        <a:tabLst/>
        <a:defRPr sz="1350" kern="1200">
          <a:solidFill>
            <a:schemeClr val="bg1"/>
          </a:solidFill>
          <a:latin typeface="+mj-lt"/>
          <a:ea typeface="+mn-ea"/>
          <a:cs typeface="+mn-cs"/>
        </a:defRPr>
      </a:lvl2pPr>
      <a:lvl3pPr marL="171450" indent="-167879" algn="l" defTabSz="685800" rtl="0" eaLnBrk="1" latinLnBrk="0" hangingPunct="1">
        <a:lnSpc>
          <a:spcPct val="100000"/>
        </a:lnSpc>
        <a:spcBef>
          <a:spcPts val="0"/>
        </a:spcBef>
        <a:buFont typeface="Wingdings" pitchFamily="2" charset="2"/>
        <a:buChar char="§"/>
        <a:tabLst/>
        <a:defRPr sz="1200" kern="1200">
          <a:solidFill>
            <a:schemeClr val="bg1"/>
          </a:solidFill>
          <a:latin typeface="+mn-lt"/>
          <a:ea typeface="+mn-ea"/>
          <a:cs typeface="+mn-cs"/>
        </a:defRPr>
      </a:lvl3pPr>
      <a:lvl4pPr marL="344091" indent="-172641" algn="l" defTabSz="685800" rtl="0" eaLnBrk="1" latinLnBrk="0" hangingPunct="1">
        <a:lnSpc>
          <a:spcPct val="100000"/>
        </a:lnSpc>
        <a:spcBef>
          <a:spcPts val="0"/>
        </a:spcBef>
        <a:buFont typeface="Courier New" panose="02070309020205020404" pitchFamily="49" charset="0"/>
        <a:buChar char="o"/>
        <a:tabLst/>
        <a:defRPr sz="1050" kern="1200">
          <a:solidFill>
            <a:schemeClr val="bg1"/>
          </a:solidFill>
          <a:latin typeface="+mn-lt"/>
          <a:ea typeface="+mn-ea"/>
          <a:cs typeface="+mn-cs"/>
        </a:defRPr>
      </a:lvl4pPr>
      <a:lvl5pPr marL="516731" indent="-172641" algn="l" defTabSz="685800" rtl="0" eaLnBrk="1" latinLnBrk="0" hangingPunct="1">
        <a:lnSpc>
          <a:spcPct val="100000"/>
        </a:lnSpc>
        <a:spcBef>
          <a:spcPts val="0"/>
        </a:spcBef>
        <a:buFont typeface="Arial" panose="020B0604020202020204" pitchFamily="34" charset="0"/>
        <a:buChar char="•"/>
        <a:tabLst/>
        <a:defRPr sz="1050" kern="1200">
          <a:solidFill>
            <a:schemeClr val="bg1"/>
          </a:solidFill>
          <a:latin typeface="+mn-lt"/>
          <a:ea typeface="+mn-ea"/>
          <a:cs typeface="+mn-cs"/>
        </a:defRPr>
      </a:lvl5pPr>
      <a:lvl6pPr marL="4763" indent="0" algn="l" defTabSz="685800" rtl="0" eaLnBrk="1" latinLnBrk="0" hangingPunct="1">
        <a:lnSpc>
          <a:spcPct val="100000"/>
        </a:lnSpc>
        <a:spcBef>
          <a:spcPts val="0"/>
        </a:spcBef>
        <a:buSzPct val="100000"/>
        <a:buFontTx/>
        <a:buNone/>
        <a:tabLst/>
        <a:defRPr sz="1050" kern="1200">
          <a:solidFill>
            <a:schemeClr val="bg1"/>
          </a:solidFill>
          <a:latin typeface="+mn-lt"/>
          <a:ea typeface="+mn-ea"/>
          <a:cs typeface="+mn-cs"/>
        </a:defRPr>
      </a:lvl6pPr>
      <a:lvl7pPr marL="4763" indent="0" algn="l" defTabSz="685800" rtl="0" eaLnBrk="1" latinLnBrk="0" hangingPunct="1">
        <a:lnSpc>
          <a:spcPct val="100000"/>
        </a:lnSpc>
        <a:spcBef>
          <a:spcPts val="0"/>
        </a:spcBef>
        <a:buFontTx/>
        <a:buNone/>
        <a:tabLst/>
        <a:defRPr sz="1050" kern="1200">
          <a:solidFill>
            <a:schemeClr val="bg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guide id="3" orient="horz" pos="336" userDrawn="1">
          <p15:clr>
            <a:srgbClr val="F26B43"/>
          </p15:clr>
        </p15:guide>
        <p15:guide id="4" orient="horz" pos="3984" userDrawn="1">
          <p15:clr>
            <a:srgbClr val="F26B43"/>
          </p15:clr>
        </p15:guide>
        <p15:guide id="5" pos="288" userDrawn="1">
          <p15:clr>
            <a:srgbClr val="F26B43"/>
          </p15:clr>
        </p15:guide>
        <p15:guide id="6" pos="547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F58A6EF-D1E2-F04B-892A-444A267A0D39}"/>
              </a:ext>
            </a:extLst>
          </p:cNvPr>
          <p:cNvGraphicFramePr>
            <a:graphicFrameLocks noChangeAspect="1"/>
          </p:cNvGraphicFramePr>
          <p:nvPr userDrawn="1">
            <p:custDataLst>
              <p:tags r:id="rId4"/>
            </p:custDataLst>
            <p:extLst>
              <p:ext uri="{D42A27DB-BD31-4B8C-83A1-F6EECF244321}">
                <p14:modId xmlns:p14="http://schemas.microsoft.com/office/powerpoint/2010/main" val="1742524378"/>
              </p:ext>
            </p:extLst>
          </p:nvPr>
        </p:nvGraphicFramePr>
        <p:xfrm>
          <a:off x="1589" y="1590"/>
          <a:ext cx="1587" cy="1587"/>
        </p:xfrm>
        <a:graphic>
          <a:graphicData uri="http://schemas.openxmlformats.org/presentationml/2006/ole">
            <mc:AlternateContent xmlns:mc="http://schemas.openxmlformats.org/markup-compatibility/2006">
              <mc:Choice xmlns:v="urn:schemas-microsoft-com:vml" Requires="v">
                <p:oleObj name="think-cell Slide" r:id="rId6" imgW="7772400" imgH="10058400" progId="TCLayout.ActiveDocument.1">
                  <p:embed/>
                </p:oleObj>
              </mc:Choice>
              <mc:Fallback>
                <p:oleObj name="think-cell Slide" r:id="rId6" imgW="7772400" imgH="10058400" progId="TCLayout.ActiveDocument.1">
                  <p:embed/>
                  <p:pic>
                    <p:nvPicPr>
                      <p:cNvPr id="0" name=""/>
                      <p:cNvPicPr/>
                      <p:nvPr/>
                    </p:nvPicPr>
                    <p:blipFill>
                      <a:blip r:embed="rId7"/>
                      <a:stretch>
                        <a:fillRect/>
                      </a:stretch>
                    </p:blipFill>
                    <p:spPr>
                      <a:xfrm>
                        <a:off x="1589" y="1590"/>
                        <a:ext cx="1587" cy="1587"/>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3B42C58D-58A1-2A4B-85EF-71CD572AB002}"/>
              </a:ext>
            </a:extLst>
          </p:cNvPr>
          <p:cNvSpPr/>
          <p:nvPr userDrawn="1">
            <p:custDataLst>
              <p:tags r:id="rId5"/>
            </p:custDataLst>
          </p:nvPr>
        </p:nvSpPr>
        <p:spPr>
          <a:xfrm>
            <a:off x="1"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2250" b="1" i="0" baseline="0" dirty="0">
              <a:latin typeface="Roboto Bold" panose="02000000000000000000" pitchFamily="2" charset="0"/>
              <a:ea typeface="+mj-ea"/>
              <a:sym typeface="Roboto Bold" panose="02000000000000000000" pitchFamily="2" charset="0"/>
            </a:endParaRPr>
          </a:p>
        </p:txBody>
      </p:sp>
      <p:sp>
        <p:nvSpPr>
          <p:cNvPr id="2" name="Title Placeholder 1">
            <a:extLst>
              <a:ext uri="{FF2B5EF4-FFF2-40B4-BE49-F238E27FC236}">
                <a16:creationId xmlns:a16="http://schemas.microsoft.com/office/drawing/2014/main" id="{413BD94E-589B-6547-AE7C-EE7EA85E5DC1}"/>
              </a:ext>
            </a:extLst>
          </p:cNvPr>
          <p:cNvSpPr>
            <a:spLocks noGrp="1"/>
          </p:cNvSpPr>
          <p:nvPr>
            <p:ph type="title"/>
          </p:nvPr>
        </p:nvSpPr>
        <p:spPr>
          <a:xfrm>
            <a:off x="457200" y="548642"/>
            <a:ext cx="8229600" cy="346249"/>
          </a:xfrm>
          <a:prstGeom prst="rect">
            <a:avLst/>
          </a:prstGeom>
        </p:spPr>
        <p:txBody>
          <a:bodyPr vert="horz" lIns="0" tIns="0" rIns="0" bIns="0" rtlCol="0" anchor="t" anchorCtr="0">
            <a:spAutoFit/>
          </a:bodyPr>
          <a:lstStyle/>
          <a:p>
            <a:r>
              <a:rPr lang="en-US" dirty="0"/>
              <a:t>Click to edit Master title style</a:t>
            </a:r>
          </a:p>
        </p:txBody>
      </p:sp>
      <p:sp>
        <p:nvSpPr>
          <p:cNvPr id="3" name="Text Placeholder 2">
            <a:extLst>
              <a:ext uri="{FF2B5EF4-FFF2-40B4-BE49-F238E27FC236}">
                <a16:creationId xmlns:a16="http://schemas.microsoft.com/office/drawing/2014/main" id="{D229029D-65CA-184A-B9D0-B4B0155DBB76}"/>
              </a:ext>
            </a:extLst>
          </p:cNvPr>
          <p:cNvSpPr>
            <a:spLocks noGrp="1"/>
          </p:cNvSpPr>
          <p:nvPr>
            <p:ph type="body" idx="1"/>
          </p:nvPr>
        </p:nvSpPr>
        <p:spPr>
          <a:xfrm>
            <a:off x="457200" y="914400"/>
            <a:ext cx="8229600" cy="5212080"/>
          </a:xfrm>
          <a:prstGeom prst="rect">
            <a:avLst/>
          </a:prstGeom>
        </p:spPr>
        <p:txBody>
          <a:bodyPr vert="horz" lIns="0" tIns="0" rIns="0" bIns="0" rtlCol="0">
            <a:normAutofit/>
          </a:bodyPr>
          <a:lstStyle/>
          <a:p>
            <a:pPr lvl="0"/>
            <a:r>
              <a:rPr lang="en-US" dirty="0"/>
              <a:t>Click to edit Master text styles</a:t>
            </a:r>
          </a:p>
          <a:p>
            <a:pPr lvl="1"/>
            <a:r>
              <a:rPr lang="en-US" dirty="0"/>
              <a:t>Two</a:t>
            </a:r>
          </a:p>
          <a:p>
            <a:pPr lvl="2"/>
            <a:r>
              <a:rPr lang="en-US" dirty="0"/>
              <a:t>Three</a:t>
            </a:r>
          </a:p>
          <a:p>
            <a:pPr lvl="3"/>
            <a:r>
              <a:rPr lang="en-US" dirty="0"/>
              <a:t>Four</a:t>
            </a:r>
          </a:p>
          <a:p>
            <a:pPr lvl="4"/>
            <a:r>
              <a:rPr lang="en-US" dirty="0"/>
              <a:t>Five</a:t>
            </a:r>
          </a:p>
          <a:p>
            <a:pPr lvl="5"/>
            <a:r>
              <a:rPr lang="en-US" dirty="0"/>
              <a:t>Six</a:t>
            </a:r>
          </a:p>
          <a:p>
            <a:pPr lvl="6"/>
            <a:r>
              <a:rPr lang="en-US" dirty="0"/>
              <a:t>Seven</a:t>
            </a:r>
          </a:p>
        </p:txBody>
      </p:sp>
      <p:sp>
        <p:nvSpPr>
          <p:cNvPr id="5" name="Footer Placeholder 4">
            <a:extLst>
              <a:ext uri="{FF2B5EF4-FFF2-40B4-BE49-F238E27FC236}">
                <a16:creationId xmlns:a16="http://schemas.microsoft.com/office/drawing/2014/main" id="{E8BEA33A-7EEB-0744-99DD-E5F84B9BD76E}"/>
              </a:ext>
            </a:extLst>
          </p:cNvPr>
          <p:cNvSpPr>
            <a:spLocks noGrp="1"/>
          </p:cNvSpPr>
          <p:nvPr>
            <p:ph type="ftr" sz="quarter" idx="3"/>
          </p:nvPr>
        </p:nvSpPr>
        <p:spPr>
          <a:xfrm>
            <a:off x="137161" y="6606764"/>
            <a:ext cx="8295842" cy="69250"/>
          </a:xfrm>
          <a:prstGeom prst="rect">
            <a:avLst/>
          </a:prstGeom>
        </p:spPr>
        <p:txBody>
          <a:bodyPr vert="horz" lIns="0" tIns="0" rIns="0" bIns="0" rtlCol="0" anchor="b" anchorCtr="0">
            <a:spAutoFit/>
          </a:bodyPr>
          <a:lstStyle>
            <a:lvl1pPr algn="l">
              <a:defRPr sz="450">
                <a:solidFill>
                  <a:schemeClr val="tx1">
                    <a:tint val="75000"/>
                  </a:schemeClr>
                </a:solidFill>
              </a:defRPr>
            </a:lvl1pPr>
          </a:lstStyle>
          <a:p>
            <a:r>
              <a:rPr lang="en-US" dirty="0"/>
              <a:t>© StackPath Technologies, LLC. All rights reserved. Proprietary and confidential. Do not duplicate or share without express permission.</a:t>
            </a:r>
          </a:p>
        </p:txBody>
      </p:sp>
      <p:sp>
        <p:nvSpPr>
          <p:cNvPr id="6" name="Slide Number Placeholder 5">
            <a:extLst>
              <a:ext uri="{FF2B5EF4-FFF2-40B4-BE49-F238E27FC236}">
                <a16:creationId xmlns:a16="http://schemas.microsoft.com/office/drawing/2014/main" id="{A5A3EE54-90BF-8549-A5D9-7DCAA030234C}"/>
              </a:ext>
            </a:extLst>
          </p:cNvPr>
          <p:cNvSpPr>
            <a:spLocks noGrp="1"/>
          </p:cNvSpPr>
          <p:nvPr>
            <p:ph type="sldNum" sz="quarter" idx="4"/>
          </p:nvPr>
        </p:nvSpPr>
        <p:spPr>
          <a:xfrm>
            <a:off x="8545069" y="190608"/>
            <a:ext cx="463694" cy="184666"/>
          </a:xfrm>
          <a:prstGeom prst="rect">
            <a:avLst/>
          </a:prstGeom>
        </p:spPr>
        <p:txBody>
          <a:bodyPr vert="horz" lIns="0" tIns="0" rIns="0" bIns="0" rtlCol="0" anchor="b" anchorCtr="0">
            <a:spAutoFit/>
          </a:bodyPr>
          <a:lstStyle>
            <a:lvl1pPr algn="r">
              <a:defRPr sz="1200">
                <a:solidFill>
                  <a:schemeClr val="tx1">
                    <a:tint val="75000"/>
                  </a:schemeClr>
                </a:solidFill>
              </a:defRPr>
            </a:lvl1pPr>
          </a:lstStyle>
          <a:p>
            <a:fld id="{408DC6F8-B5ED-0D4C-8247-045D7D76CD01}" type="slidenum">
              <a:rPr lang="en-US" smtClean="0"/>
              <a:pPr/>
              <a:t>‹#›</a:t>
            </a:fld>
            <a:endParaRPr lang="en-US" dirty="0"/>
          </a:p>
        </p:txBody>
      </p:sp>
      <p:pic>
        <p:nvPicPr>
          <p:cNvPr id="8" name="Graphic 7">
            <a:extLst>
              <a:ext uri="{FF2B5EF4-FFF2-40B4-BE49-F238E27FC236}">
                <a16:creationId xmlns:a16="http://schemas.microsoft.com/office/drawing/2014/main" id="{67DF5A8F-534A-BD48-8F30-FE815835EB3D}"/>
              </a:ext>
            </a:extLst>
          </p:cNvPr>
          <p:cNvPicPr>
            <a:picLocks noChangeAspect="1"/>
          </p:cNvPicPr>
          <p:nvPr userDrawn="1"/>
        </p:nvPicPr>
        <p:blipFill>
          <a:blip r:embed="rId8">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8204750" y="6248400"/>
            <a:ext cx="596351" cy="228600"/>
          </a:xfrm>
          <a:prstGeom prst="rect">
            <a:avLst/>
          </a:prstGeom>
        </p:spPr>
      </p:pic>
    </p:spTree>
    <p:extLst>
      <p:ext uri="{BB962C8B-B14F-4D97-AF65-F5344CB8AC3E}">
        <p14:creationId xmlns:p14="http://schemas.microsoft.com/office/powerpoint/2010/main" val="3371931834"/>
      </p:ext>
    </p:extLst>
  </p:cSld>
  <p:clrMap bg1="lt1" tx1="dk1" bg2="lt2" tx2="dk2" accent1="accent1" accent2="accent2" accent3="accent3" accent4="accent4" accent5="accent5" accent6="accent6" hlink="hlink" folHlink="folHlink"/>
  <p:sldLayoutIdLst>
    <p:sldLayoutId id="2147483675" r:id="rId1"/>
    <p:sldLayoutId id="2147483677" r:id="rId2"/>
  </p:sldLayoutIdLst>
  <p:hf hdr="0" dt="0"/>
  <p:txStyles>
    <p:titleStyle>
      <a:lvl1pPr algn="l" defTabSz="685800" rtl="0" eaLnBrk="1" latinLnBrk="0" hangingPunct="1">
        <a:lnSpc>
          <a:spcPct val="100000"/>
        </a:lnSpc>
        <a:spcBef>
          <a:spcPct val="0"/>
        </a:spcBef>
        <a:buNone/>
        <a:defRPr sz="2250" b="1" kern="1200">
          <a:solidFill>
            <a:schemeClr val="tx1"/>
          </a:solidFill>
          <a:latin typeface="+mj-lt"/>
          <a:ea typeface="+mj-ea"/>
          <a:cs typeface="+mj-cs"/>
        </a:defRPr>
      </a:lvl1pPr>
    </p:titleStyle>
    <p:bodyStyle>
      <a:lvl1pPr marL="0" indent="0" algn="l" defTabSz="685800" rtl="0" eaLnBrk="1" latinLnBrk="0" hangingPunct="1">
        <a:lnSpc>
          <a:spcPct val="100000"/>
        </a:lnSpc>
        <a:spcBef>
          <a:spcPts val="0"/>
        </a:spcBef>
        <a:spcAft>
          <a:spcPts val="225"/>
        </a:spcAft>
        <a:buFont typeface="Arial" panose="020B0604020202020204" pitchFamily="34" charset="0"/>
        <a:buNone/>
        <a:defRPr sz="1350" kern="1200">
          <a:solidFill>
            <a:schemeClr val="tx1"/>
          </a:solidFill>
          <a:latin typeface="+mn-lt"/>
          <a:ea typeface="+mn-ea"/>
          <a:cs typeface="+mn-cs"/>
        </a:defRPr>
      </a:lvl1pPr>
      <a:lvl2pPr marL="0" indent="0" algn="l" defTabSz="685800" rtl="0" eaLnBrk="1" latinLnBrk="0" hangingPunct="1">
        <a:lnSpc>
          <a:spcPct val="100000"/>
        </a:lnSpc>
        <a:spcBef>
          <a:spcPts val="225"/>
        </a:spcBef>
        <a:buFontTx/>
        <a:buNone/>
        <a:tabLst/>
        <a:defRPr sz="1350" kern="1200">
          <a:solidFill>
            <a:schemeClr val="tx1"/>
          </a:solidFill>
          <a:latin typeface="+mj-lt"/>
          <a:ea typeface="+mn-ea"/>
          <a:cs typeface="+mn-cs"/>
        </a:defRPr>
      </a:lvl2pPr>
      <a:lvl3pPr marL="171450" indent="-167879" algn="l" defTabSz="685800" rtl="0" eaLnBrk="1" latinLnBrk="0" hangingPunct="1">
        <a:lnSpc>
          <a:spcPct val="100000"/>
        </a:lnSpc>
        <a:spcBef>
          <a:spcPts val="0"/>
        </a:spcBef>
        <a:buFont typeface="Wingdings" pitchFamily="2" charset="2"/>
        <a:buChar char="§"/>
        <a:tabLst/>
        <a:defRPr sz="1200" kern="1200">
          <a:solidFill>
            <a:schemeClr val="tx1"/>
          </a:solidFill>
          <a:latin typeface="+mn-lt"/>
          <a:ea typeface="+mn-ea"/>
          <a:cs typeface="+mn-cs"/>
        </a:defRPr>
      </a:lvl3pPr>
      <a:lvl4pPr marL="344091" indent="-172641" algn="l" defTabSz="685800" rtl="0" eaLnBrk="1" latinLnBrk="0" hangingPunct="1">
        <a:lnSpc>
          <a:spcPct val="100000"/>
        </a:lnSpc>
        <a:spcBef>
          <a:spcPts val="0"/>
        </a:spcBef>
        <a:buFont typeface="Courier New" panose="02070309020205020404" pitchFamily="49" charset="0"/>
        <a:buChar char="o"/>
        <a:tabLst/>
        <a:defRPr sz="1050" kern="1200">
          <a:solidFill>
            <a:schemeClr val="tx1"/>
          </a:solidFill>
          <a:latin typeface="+mn-lt"/>
          <a:ea typeface="+mn-ea"/>
          <a:cs typeface="+mn-cs"/>
        </a:defRPr>
      </a:lvl4pPr>
      <a:lvl5pPr marL="516731" indent="-172641" algn="l" defTabSz="685800" rtl="0" eaLnBrk="1" latinLnBrk="0" hangingPunct="1">
        <a:lnSpc>
          <a:spcPct val="100000"/>
        </a:lnSpc>
        <a:spcBef>
          <a:spcPts val="0"/>
        </a:spcBef>
        <a:buFont typeface="Arial" panose="020B0604020202020204" pitchFamily="34" charset="0"/>
        <a:buChar char="•"/>
        <a:tabLst/>
        <a:defRPr sz="1050" kern="1200">
          <a:solidFill>
            <a:schemeClr val="tx1"/>
          </a:solidFill>
          <a:latin typeface="+mn-lt"/>
          <a:ea typeface="+mn-ea"/>
          <a:cs typeface="+mn-cs"/>
        </a:defRPr>
      </a:lvl5pPr>
      <a:lvl6pPr marL="4763" indent="0" algn="l" defTabSz="685800" rtl="0" eaLnBrk="1" latinLnBrk="0" hangingPunct="1">
        <a:lnSpc>
          <a:spcPct val="100000"/>
        </a:lnSpc>
        <a:spcBef>
          <a:spcPts val="0"/>
        </a:spcBef>
        <a:buSzPct val="100000"/>
        <a:buFontTx/>
        <a:buNone/>
        <a:tabLst/>
        <a:defRPr sz="1050" kern="1200">
          <a:solidFill>
            <a:schemeClr val="tx1"/>
          </a:solidFill>
          <a:latin typeface="+mn-lt"/>
          <a:ea typeface="+mn-ea"/>
          <a:cs typeface="+mn-cs"/>
        </a:defRPr>
      </a:lvl6pPr>
      <a:lvl7pPr marL="4763" indent="0" algn="l" defTabSz="685800" rtl="0" eaLnBrk="1" latinLnBrk="0" hangingPunct="1">
        <a:lnSpc>
          <a:spcPct val="100000"/>
        </a:lnSpc>
        <a:spcBef>
          <a:spcPts val="0"/>
        </a:spcBef>
        <a:buFontTx/>
        <a:buNone/>
        <a:tabLst/>
        <a:defRPr sz="10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guide id="3" orient="horz" pos="336" userDrawn="1">
          <p15:clr>
            <a:srgbClr val="F26B43"/>
          </p15:clr>
        </p15:guide>
        <p15:guide id="4" orient="horz" pos="3984" userDrawn="1">
          <p15:clr>
            <a:srgbClr val="F26B43"/>
          </p15:clr>
        </p15:guide>
        <p15:guide id="5" pos="288" userDrawn="1">
          <p15:clr>
            <a:srgbClr val="F26B43"/>
          </p15:clr>
        </p15:guide>
        <p15:guide id="6" pos="547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2F1EC6BB-F5CC-914A-9843-CF560A2859C0}"/>
              </a:ext>
            </a:extLst>
          </p:cNvPr>
          <p:cNvGraphicFramePr>
            <a:graphicFrameLocks noChangeAspect="1"/>
          </p:cNvGraphicFramePr>
          <p:nvPr userDrawn="1">
            <p:custDataLst>
              <p:tags r:id="rId9"/>
            </p:custDataLst>
            <p:extLst>
              <p:ext uri="{D42A27DB-BD31-4B8C-83A1-F6EECF244321}">
                <p14:modId xmlns:p14="http://schemas.microsoft.com/office/powerpoint/2010/main" val="1977519805"/>
              </p:ext>
            </p:extLst>
          </p:nvPr>
        </p:nvGraphicFramePr>
        <p:xfrm>
          <a:off x="1192" y="1591"/>
          <a:ext cx="1190" cy="1587"/>
        </p:xfrm>
        <a:graphic>
          <a:graphicData uri="http://schemas.openxmlformats.org/presentationml/2006/ole">
            <mc:AlternateContent xmlns:mc="http://schemas.openxmlformats.org/markup-compatibility/2006">
              <mc:Choice xmlns:v="urn:schemas-microsoft-com:vml" Requires="v">
                <p:oleObj name="think-cell Slide" r:id="rId11" imgW="7772400" imgH="10058400" progId="TCLayout.ActiveDocument.1">
                  <p:embed/>
                </p:oleObj>
              </mc:Choice>
              <mc:Fallback>
                <p:oleObj name="think-cell Slide" r:id="rId11" imgW="7772400" imgH="10058400" progId="TCLayout.ActiveDocument.1">
                  <p:embed/>
                  <p:pic>
                    <p:nvPicPr>
                      <p:cNvPr id="8" name="Object 7" hidden="1">
                        <a:extLst>
                          <a:ext uri="{FF2B5EF4-FFF2-40B4-BE49-F238E27FC236}">
                            <a16:creationId xmlns:a16="http://schemas.microsoft.com/office/drawing/2014/main" id="{2F1EC6BB-F5CC-914A-9843-CF560A2859C0}"/>
                          </a:ext>
                        </a:extLst>
                      </p:cNvPr>
                      <p:cNvPicPr/>
                      <p:nvPr/>
                    </p:nvPicPr>
                    <p:blipFill>
                      <a:blip r:embed="rId12"/>
                      <a:stretch>
                        <a:fillRect/>
                      </a:stretch>
                    </p:blipFill>
                    <p:spPr>
                      <a:xfrm>
                        <a:off x="1192" y="1591"/>
                        <a:ext cx="1190" cy="1587"/>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E7F44D1A-9E61-D241-8F31-CE458D7D2B51}"/>
              </a:ext>
            </a:extLst>
          </p:cNvPr>
          <p:cNvSpPr/>
          <p:nvPr userDrawn="1">
            <p:custDataLst>
              <p:tags r:id="rId10"/>
            </p:custDataLst>
          </p:nvPr>
        </p:nvSpPr>
        <p:spPr>
          <a:xfrm>
            <a:off x="1" y="0"/>
            <a:ext cx="119063"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300" b="0" i="0" baseline="0" dirty="0">
              <a:latin typeface="Bebas Neue Regular" pitchFamily="2" charset="77"/>
              <a:ea typeface="Roboto" panose="02000000000000000000" pitchFamily="2" charset="0"/>
              <a:sym typeface="Bebas Neue Regular" pitchFamily="2" charset="77"/>
            </a:endParaRPr>
          </a:p>
        </p:txBody>
      </p:sp>
      <p:sp>
        <p:nvSpPr>
          <p:cNvPr id="2" name="Title Placeholder 1">
            <a:extLst>
              <a:ext uri="{FF2B5EF4-FFF2-40B4-BE49-F238E27FC236}">
                <a16:creationId xmlns:a16="http://schemas.microsoft.com/office/drawing/2014/main" id="{CEE5FD1F-7B63-4ABD-BCF9-CFD92F124F1C}"/>
              </a:ext>
            </a:extLst>
          </p:cNvPr>
          <p:cNvSpPr>
            <a:spLocks noGrp="1"/>
          </p:cNvSpPr>
          <p:nvPr>
            <p:ph type="title"/>
          </p:nvPr>
        </p:nvSpPr>
        <p:spPr>
          <a:xfrm>
            <a:off x="342900" y="457203"/>
            <a:ext cx="8458200" cy="397353"/>
          </a:xfrm>
          <a:prstGeom prst="rect">
            <a:avLst/>
          </a:prstGeom>
        </p:spPr>
        <p:txBody>
          <a:bodyPr vert="horz" lIns="0" tIns="0" rIns="0" bIns="0" rtlCol="0" anchor="t" anchorCtr="0">
            <a:sp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5B5A8A-7FFB-4248-9B89-8BE9E3A63274}"/>
              </a:ext>
            </a:extLst>
          </p:cNvPr>
          <p:cNvSpPr>
            <a:spLocks noGrp="1"/>
          </p:cNvSpPr>
          <p:nvPr>
            <p:ph type="body" idx="1"/>
          </p:nvPr>
        </p:nvSpPr>
        <p:spPr>
          <a:xfrm>
            <a:off x="342900" y="1051560"/>
            <a:ext cx="8458200" cy="727122"/>
          </a:xfrm>
          <a:prstGeom prst="rect">
            <a:avLst/>
          </a:prstGeom>
        </p:spPr>
        <p:txBody>
          <a:bodyPr vert="horz" lIns="0" tIns="0" rIns="0" bIns="0" rtlCol="0" anchor="t" anchorCtr="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E58B16DD-71CD-482D-9904-5CEE9F3F61DB}"/>
              </a:ext>
            </a:extLst>
          </p:cNvPr>
          <p:cNvSpPr>
            <a:spLocks noGrp="1"/>
          </p:cNvSpPr>
          <p:nvPr>
            <p:ph type="ftr" sz="quarter" idx="3"/>
          </p:nvPr>
        </p:nvSpPr>
        <p:spPr>
          <a:xfrm>
            <a:off x="68580" y="6694356"/>
            <a:ext cx="3086100" cy="69250"/>
          </a:xfrm>
          <a:prstGeom prst="rect">
            <a:avLst/>
          </a:prstGeom>
        </p:spPr>
        <p:txBody>
          <a:bodyPr vert="horz" lIns="0" tIns="0" rIns="0" bIns="0" rtlCol="0" anchor="ctr">
            <a:spAutoFit/>
          </a:bodyPr>
          <a:lstStyle>
            <a:lvl1pPr algn="l">
              <a:defRPr sz="450">
                <a:solidFill>
                  <a:schemeClr val="bg1">
                    <a:lumMod val="75000"/>
                  </a:schemeClr>
                </a:solidFill>
              </a:defRPr>
            </a:lvl1pPr>
          </a:lstStyle>
          <a:p>
            <a:r>
              <a:rPr lang="en-US" dirty="0"/>
              <a:t>© StackPath | Proprietary  &amp; Confidential | Do not distribute.</a:t>
            </a:r>
          </a:p>
        </p:txBody>
      </p:sp>
      <p:sp>
        <p:nvSpPr>
          <p:cNvPr id="6" name="Slide Number Placeholder 5">
            <a:extLst>
              <a:ext uri="{FF2B5EF4-FFF2-40B4-BE49-F238E27FC236}">
                <a16:creationId xmlns:a16="http://schemas.microsoft.com/office/drawing/2014/main" id="{4D50F51F-CFBD-48C5-809F-362611F644A7}"/>
              </a:ext>
            </a:extLst>
          </p:cNvPr>
          <p:cNvSpPr>
            <a:spLocks noGrp="1"/>
          </p:cNvSpPr>
          <p:nvPr>
            <p:ph type="sldNum" sz="quarter" idx="4"/>
          </p:nvPr>
        </p:nvSpPr>
        <p:spPr>
          <a:xfrm>
            <a:off x="8801100" y="0"/>
            <a:ext cx="342900" cy="457200"/>
          </a:xfrm>
          <a:prstGeom prst="rect">
            <a:avLst/>
          </a:prstGeom>
        </p:spPr>
        <p:txBody>
          <a:bodyPr vert="horz" lIns="0" tIns="0" rIns="0" bIns="0" rtlCol="0" anchor="ctr"/>
          <a:lstStyle>
            <a:lvl1pPr algn="ctr">
              <a:defRPr sz="600">
                <a:solidFill>
                  <a:schemeClr val="bg1">
                    <a:lumMod val="75000"/>
                  </a:schemeClr>
                </a:solidFill>
              </a:defRPr>
            </a:lvl1pPr>
          </a:lstStyle>
          <a:p>
            <a:fld id="{7C82D06F-DA42-4D26-892C-0898756F3F51}" type="slidenum">
              <a:rPr lang="en-US" smtClean="0"/>
              <a:pPr/>
              <a:t>‹#›</a:t>
            </a:fld>
            <a:endParaRPr lang="en-US" dirty="0"/>
          </a:p>
        </p:txBody>
      </p:sp>
      <p:pic>
        <p:nvPicPr>
          <p:cNvPr id="7" name="Graphic 6">
            <a:extLst>
              <a:ext uri="{FF2B5EF4-FFF2-40B4-BE49-F238E27FC236}">
                <a16:creationId xmlns:a16="http://schemas.microsoft.com/office/drawing/2014/main" id="{7B01A335-D24A-4B6C-968B-832AA6EBF5E7}"/>
              </a:ext>
            </a:extLst>
          </p:cNvPr>
          <p:cNvPicPr>
            <a:picLocks noChangeAspect="1"/>
          </p:cNvPicPr>
          <p:nvPr userDrawn="1"/>
        </p:nvPicPr>
        <p:blipFill>
          <a:blip r:embed="rId13">
            <a:extLst>
              <a:ext uri="{28A0092B-C50C-407E-A947-70E740481C1C}">
                <a14:useLocalDpi xmlns:a14="http://schemas.microsoft.com/office/drawing/2010/main"/>
              </a:ext>
              <a:ext uri="{96DAC541-7B7A-43D3-8B79-37D633B846F1}">
                <asvg:svgBlip xmlns:asvg="http://schemas.microsoft.com/office/drawing/2016/SVG/main" r:embed="rId14"/>
              </a:ext>
            </a:extLst>
          </a:blip>
          <a:stretch>
            <a:fillRect/>
          </a:stretch>
        </p:blipFill>
        <p:spPr>
          <a:xfrm>
            <a:off x="8115300" y="6050280"/>
            <a:ext cx="685800" cy="350520"/>
          </a:xfrm>
          <a:prstGeom prst="rect">
            <a:avLst/>
          </a:prstGeom>
        </p:spPr>
      </p:pic>
    </p:spTree>
    <p:extLst>
      <p:ext uri="{BB962C8B-B14F-4D97-AF65-F5344CB8AC3E}">
        <p14:creationId xmlns:p14="http://schemas.microsoft.com/office/powerpoint/2010/main" val="185492012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Lst>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hf hdr="0" dt="0"/>
  <p:txStyles>
    <p:titleStyle>
      <a:lvl1pPr algn="l" defTabSz="685800" rtl="0" eaLnBrk="1" latinLnBrk="0" hangingPunct="1">
        <a:lnSpc>
          <a:spcPct val="75000"/>
        </a:lnSpc>
        <a:spcBef>
          <a:spcPct val="0"/>
        </a:spcBef>
        <a:buNone/>
        <a:defRPr sz="3300" kern="1200">
          <a:solidFill>
            <a:schemeClr val="tx1"/>
          </a:solidFill>
          <a:latin typeface="+mj-lt"/>
          <a:ea typeface="+mj-ea"/>
          <a:cs typeface="+mj-cs"/>
        </a:defRPr>
      </a:lvl1pPr>
    </p:titleStyle>
    <p:bodyStyle>
      <a:lvl1pPr marL="0" indent="0" algn="l" defTabSz="685800" rtl="0" eaLnBrk="1" latinLnBrk="0" hangingPunct="1">
        <a:lnSpc>
          <a:spcPct val="90000"/>
        </a:lnSpc>
        <a:spcBef>
          <a:spcPts val="0"/>
        </a:spcBef>
        <a:buFontTx/>
        <a:buNone/>
        <a:defRPr sz="1050" b="0" i="0" kern="1200">
          <a:solidFill>
            <a:schemeClr val="tx1"/>
          </a:solidFill>
          <a:latin typeface="Roboto Light" panose="02000000000000000000" pitchFamily="2" charset="0"/>
          <a:ea typeface="Roboto Light" panose="02000000000000000000" pitchFamily="2" charset="0"/>
          <a:cs typeface="+mn-cs"/>
        </a:defRPr>
      </a:lvl1pPr>
      <a:lvl2pPr marL="0" indent="0" algn="l" defTabSz="685800" rtl="0" eaLnBrk="1" latinLnBrk="0" hangingPunct="1">
        <a:lnSpc>
          <a:spcPct val="90000"/>
        </a:lnSpc>
        <a:spcBef>
          <a:spcPts val="0"/>
        </a:spcBef>
        <a:buFontTx/>
        <a:buNone/>
        <a:defRPr sz="1050" b="0" i="0" kern="1200">
          <a:solidFill>
            <a:schemeClr val="tx1"/>
          </a:solidFill>
          <a:latin typeface="Roboto Light" panose="02000000000000000000" pitchFamily="2" charset="0"/>
          <a:ea typeface="Roboto Light" panose="02000000000000000000" pitchFamily="2" charset="0"/>
          <a:cs typeface="+mn-cs"/>
        </a:defRPr>
      </a:lvl2pPr>
      <a:lvl3pPr marL="171450" indent="-171450" algn="l" defTabSz="685800" rtl="0" eaLnBrk="1" latinLnBrk="0" hangingPunct="1">
        <a:lnSpc>
          <a:spcPct val="90000"/>
        </a:lnSpc>
        <a:spcBef>
          <a:spcPts val="0"/>
        </a:spcBef>
        <a:buFont typeface="Wingdings" panose="05000000000000000000" pitchFamily="2" charset="2"/>
        <a:buChar char="§"/>
        <a:defRPr sz="1050" b="0" i="0" kern="1200">
          <a:solidFill>
            <a:schemeClr val="tx1"/>
          </a:solidFill>
          <a:latin typeface="Roboto Light" panose="02000000000000000000" pitchFamily="2" charset="0"/>
          <a:ea typeface="Roboto Light" panose="02000000000000000000" pitchFamily="2" charset="0"/>
          <a:cs typeface="+mn-cs"/>
        </a:defRPr>
      </a:lvl3pPr>
      <a:lvl4pPr marL="344091" indent="-171450" algn="l" defTabSz="685800" rtl="0" eaLnBrk="1" latinLnBrk="0" hangingPunct="1">
        <a:lnSpc>
          <a:spcPct val="90000"/>
        </a:lnSpc>
        <a:spcBef>
          <a:spcPts val="0"/>
        </a:spcBef>
        <a:buFont typeface="Roboto" panose="02000000000000000000" pitchFamily="2" charset="0"/>
        <a:buChar char="−"/>
        <a:defRPr sz="1050" b="0" i="0" kern="1200">
          <a:solidFill>
            <a:schemeClr val="tx1"/>
          </a:solidFill>
          <a:latin typeface="Roboto Light" panose="02000000000000000000" pitchFamily="2" charset="0"/>
          <a:ea typeface="Roboto Light" panose="02000000000000000000" pitchFamily="2" charset="0"/>
          <a:cs typeface="+mn-cs"/>
        </a:defRPr>
      </a:lvl4pPr>
      <a:lvl5pPr marL="514350" indent="-171450" algn="l" defTabSz="685800" rtl="0" eaLnBrk="1" latinLnBrk="0" hangingPunct="1">
        <a:lnSpc>
          <a:spcPct val="90000"/>
        </a:lnSpc>
        <a:spcBef>
          <a:spcPts val="0"/>
        </a:spcBef>
        <a:buFont typeface="Arial" panose="020B0604020202020204" pitchFamily="34" charset="0"/>
        <a:buChar char="•"/>
        <a:defRPr sz="1050" b="0" i="0" kern="1200">
          <a:solidFill>
            <a:schemeClr val="tx1"/>
          </a:solidFill>
          <a:latin typeface="Roboto Light" panose="02000000000000000000" pitchFamily="2" charset="0"/>
          <a:ea typeface="Roboto Light" panose="02000000000000000000" pitchFamily="2"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2016" userDrawn="1">
          <p15:clr>
            <a:srgbClr val="F26B43"/>
          </p15:clr>
        </p15:guide>
        <p15:guide id="4" orient="horz" pos="2304" userDrawn="1">
          <p15:clr>
            <a:srgbClr val="F26B43"/>
          </p15:clr>
        </p15:guide>
        <p15:guide id="5" pos="3696" userDrawn="1">
          <p15:clr>
            <a:srgbClr val="F26B43"/>
          </p15:clr>
        </p15:guide>
        <p15:guide id="6" pos="3984" userDrawn="1">
          <p15:clr>
            <a:srgbClr val="F26B43"/>
          </p15:clr>
        </p15:guide>
        <p15:guide id="7" pos="288" userDrawn="1">
          <p15:clr>
            <a:srgbClr val="F26B43"/>
          </p15:clr>
        </p15:guide>
        <p15:guide id="8" pos="7392" userDrawn="1">
          <p15:clr>
            <a:srgbClr val="F26B43"/>
          </p15:clr>
        </p15:guide>
        <p15:guide id="9" orient="horz" pos="288" userDrawn="1">
          <p15:clr>
            <a:srgbClr val="F26B43"/>
          </p15:clr>
        </p15:guide>
        <p15:guide id="10"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hyperlink" Target="https://stackpathhelp.zendesk.com/agent/tickets/1190767" TargetMode="External"/><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chart" Target="../charts/chart2.xml"/><Relationship Id="rId4" Type="http://schemas.openxmlformats.org/officeDocument/2006/relationships/hyperlink" Target="https://stackpathhelp.zendesk.com/agent/tickets/1194527"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chart" Target="../charts/char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chart" Target="../charts/chart7.xml"/><Relationship Id="rId4" Type="http://schemas.openxmlformats.org/officeDocument/2006/relationships/chart" Target="../charts/char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71C3C-1D83-5C48-B8C4-BFF64F770D38}"/>
              </a:ext>
            </a:extLst>
          </p:cNvPr>
          <p:cNvSpPr>
            <a:spLocks noGrp="1"/>
          </p:cNvSpPr>
          <p:nvPr>
            <p:ph type="ctrTitle"/>
          </p:nvPr>
        </p:nvSpPr>
        <p:spPr>
          <a:xfrm>
            <a:off x="4805314" y="2926131"/>
            <a:ext cx="4186286" cy="565989"/>
          </a:xfrm>
        </p:spPr>
        <p:txBody>
          <a:bodyPr/>
          <a:lstStyle/>
          <a:p>
            <a:r>
              <a:rPr lang="en-US" dirty="0">
                <a:solidFill>
                  <a:schemeClr val="bg1"/>
                </a:solidFill>
              </a:rPr>
              <a:t>Support Department</a:t>
            </a:r>
            <a:br>
              <a:rPr lang="en-US" dirty="0">
                <a:solidFill>
                  <a:schemeClr val="bg1"/>
                </a:solidFill>
              </a:rPr>
            </a:br>
            <a:r>
              <a:rPr lang="en-US" dirty="0">
                <a:solidFill>
                  <a:schemeClr val="bg1"/>
                </a:solidFill>
              </a:rPr>
              <a:t>			Monthly Review </a:t>
            </a:r>
          </a:p>
        </p:txBody>
      </p:sp>
      <p:sp>
        <p:nvSpPr>
          <p:cNvPr id="3" name="Subtitle 2">
            <a:extLst>
              <a:ext uri="{FF2B5EF4-FFF2-40B4-BE49-F238E27FC236}">
                <a16:creationId xmlns:a16="http://schemas.microsoft.com/office/drawing/2014/main" id="{762B66B5-CE0B-AF4D-B0F4-89711245C2A7}"/>
              </a:ext>
            </a:extLst>
          </p:cNvPr>
          <p:cNvSpPr>
            <a:spLocks noGrp="1"/>
          </p:cNvSpPr>
          <p:nvPr>
            <p:ph type="subTitle" idx="1"/>
          </p:nvPr>
        </p:nvSpPr>
        <p:spPr>
          <a:xfrm>
            <a:off x="4668049" y="3492118"/>
            <a:ext cx="4436762" cy="1241822"/>
          </a:xfrm>
        </p:spPr>
        <p:txBody>
          <a:bodyPr vert="horz" lIns="0" tIns="0" rIns="0" bIns="0" rtlCol="0" anchor="t" anchorCtr="0">
            <a:normAutofit/>
          </a:bodyPr>
          <a:lstStyle/>
          <a:p>
            <a:r>
              <a:rPr lang="en-US" dirty="0">
                <a:solidFill>
                  <a:schemeClr val="bg1"/>
                </a:solidFill>
                <a:latin typeface="Roboto Thin"/>
                <a:ea typeface="Roboto Thin"/>
              </a:rPr>
              <a:t>    June 2023</a:t>
            </a:r>
            <a:endParaRPr lang="en-US" dirty="0">
              <a:solidFill>
                <a:schemeClr val="bg1"/>
              </a:solidFill>
            </a:endParaRPr>
          </a:p>
        </p:txBody>
      </p:sp>
      <p:sp>
        <p:nvSpPr>
          <p:cNvPr id="4" name="Footer Placeholder 3">
            <a:extLst>
              <a:ext uri="{FF2B5EF4-FFF2-40B4-BE49-F238E27FC236}">
                <a16:creationId xmlns:a16="http://schemas.microsoft.com/office/drawing/2014/main" id="{833F1814-9C94-E14A-B54D-5D7C27588E38}"/>
              </a:ext>
            </a:extLst>
          </p:cNvPr>
          <p:cNvSpPr>
            <a:spLocks noGrp="1"/>
          </p:cNvSpPr>
          <p:nvPr>
            <p:ph type="ftr" sz="quarter" idx="11"/>
          </p:nvPr>
        </p:nvSpPr>
        <p:spPr/>
        <p:txBody>
          <a:bodyPr/>
          <a:lstStyle/>
          <a:p>
            <a:r>
              <a:rPr lang="en-US"/>
              <a:t>© StackPath Technologies, LLC. All rights reserved. Proprietary and confidential. Do not duplicate or share without express permission.</a:t>
            </a:r>
          </a:p>
        </p:txBody>
      </p:sp>
    </p:spTree>
    <p:extLst>
      <p:ext uri="{BB962C8B-B14F-4D97-AF65-F5344CB8AC3E}">
        <p14:creationId xmlns:p14="http://schemas.microsoft.com/office/powerpoint/2010/main" val="2306789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2152652" y="226300"/>
            <a:ext cx="4733925" cy="216726"/>
          </a:xfrm>
        </p:spPr>
        <p:txBody>
          <a:bodyPr/>
          <a:lstStyle/>
          <a:p>
            <a:pPr algn="ctr"/>
            <a:r>
              <a:rPr lang="en-US" sz="1800" dirty="0"/>
              <a:t>Zendesk Support Reporting Limitations</a:t>
            </a:r>
          </a:p>
        </p:txBody>
      </p:sp>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p:txBody>
          <a:bodyPr/>
          <a:lstStyle/>
          <a:p>
            <a:pPr defTabSz="68580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2</a:t>
            </a:fld>
            <a:endParaRPr lang="en-US" dirty="0">
              <a:solidFill>
                <a:prstClr val="white">
                  <a:lumMod val="75000"/>
                </a:prstClr>
              </a:solidFill>
              <a:latin typeface="Roboto"/>
              <a:ea typeface="Roboto"/>
            </a:endParaRPr>
          </a:p>
        </p:txBody>
      </p:sp>
      <p:sp>
        <p:nvSpPr>
          <p:cNvPr id="9" name="TextBox 8">
            <a:extLst>
              <a:ext uri="{FF2B5EF4-FFF2-40B4-BE49-F238E27FC236}">
                <a16:creationId xmlns:a16="http://schemas.microsoft.com/office/drawing/2014/main" id="{2875EF56-3E6B-6C4D-962A-497CBA3D44C3}"/>
              </a:ext>
            </a:extLst>
          </p:cNvPr>
          <p:cNvSpPr txBox="1"/>
          <p:nvPr/>
        </p:nvSpPr>
        <p:spPr>
          <a:xfrm>
            <a:off x="945216" y="457200"/>
            <a:ext cx="7388942" cy="2254463"/>
          </a:xfrm>
          <a:prstGeom prst="rect">
            <a:avLst/>
          </a:prstGeom>
          <a:noFill/>
        </p:spPr>
        <p:txBody>
          <a:bodyPr wrap="square" rtlCol="0">
            <a:spAutoFit/>
          </a:bodyPr>
          <a:lstStyle/>
          <a:p>
            <a:pPr algn="ctr"/>
            <a:r>
              <a:rPr lang="en-US" sz="1050" b="1" i="1" dirty="0"/>
              <a:t>History/Causes</a:t>
            </a:r>
            <a:endParaRPr lang="en-US" sz="1200" dirty="0"/>
          </a:p>
          <a:p>
            <a:pPr marL="171450" indent="-171450">
              <a:buFont typeface="Arial" panose="020B0604020202020204" pitchFamily="34" charset="0"/>
              <a:buChar char="•"/>
            </a:pPr>
            <a:r>
              <a:rPr lang="en-US" sz="1000" dirty="0"/>
              <a:t>Support previous focused on </a:t>
            </a:r>
            <a:r>
              <a:rPr lang="en-US" sz="1000" b="1" dirty="0"/>
              <a:t>ticket brand </a:t>
            </a:r>
            <a:r>
              <a:rPr lang="en-US" sz="1000" dirty="0"/>
              <a:t>and </a:t>
            </a:r>
            <a:r>
              <a:rPr lang="en-US" sz="1000" b="1" dirty="0"/>
              <a:t>product</a:t>
            </a:r>
            <a:r>
              <a:rPr lang="en-US" sz="1000" dirty="0"/>
              <a:t> as the major filters.</a:t>
            </a:r>
          </a:p>
          <a:p>
            <a:pPr marL="171450" indent="-171450">
              <a:buFont typeface="Arial" panose="020B0604020202020204" pitchFamily="34" charset="0"/>
              <a:buChar char="•"/>
            </a:pPr>
            <a:r>
              <a:rPr lang="en-US" sz="1000" b="1" dirty="0"/>
              <a:t>Support as a Service </a:t>
            </a:r>
            <a:r>
              <a:rPr lang="en-US" sz="1000" dirty="0"/>
              <a:t>rolled out in January and within Zendesk it was decided that an </a:t>
            </a:r>
            <a:r>
              <a:rPr lang="en-US" sz="1000" b="1" dirty="0"/>
              <a:t>Organization level field </a:t>
            </a:r>
            <a:r>
              <a:rPr lang="en-US" sz="1000" dirty="0"/>
              <a:t>would be best to document this service/subscription.  </a:t>
            </a:r>
          </a:p>
          <a:p>
            <a:pPr marL="171450" indent="-171450">
              <a:buFont typeface="Arial" panose="020B0604020202020204" pitchFamily="34" charset="0"/>
              <a:buChar char="•"/>
            </a:pPr>
            <a:r>
              <a:rPr lang="en-US" sz="1000" dirty="0"/>
              <a:t>In January Support reporting focus shifted to </a:t>
            </a:r>
            <a:r>
              <a:rPr lang="en-US" sz="1000" b="1" dirty="0"/>
              <a:t>paid support tier </a:t>
            </a:r>
            <a:r>
              <a:rPr lang="en-US" sz="1000" dirty="0"/>
              <a:t>and </a:t>
            </a:r>
            <a:r>
              <a:rPr lang="en-US" sz="1000" b="1" dirty="0"/>
              <a:t>product</a:t>
            </a:r>
            <a:r>
              <a:rPr lang="en-US" sz="1000" dirty="0"/>
              <a:t> as the main filter.</a:t>
            </a:r>
          </a:p>
          <a:p>
            <a:pPr marL="628650" lvl="1" indent="-171450">
              <a:buFont typeface="Arial" panose="020B0604020202020204" pitchFamily="34" charset="0"/>
              <a:buChar char="•"/>
            </a:pPr>
            <a:r>
              <a:rPr lang="en-US" sz="1000" b="1" dirty="0"/>
              <a:t>Majority of clients on paid support subscription were grandfathered in or on promotional terms where they wouldn’t begin paying for actual service until May </a:t>
            </a:r>
          </a:p>
          <a:p>
            <a:pPr marL="171450" indent="-171450">
              <a:buFont typeface="Arial" panose="020B0604020202020204" pitchFamily="34" charset="0"/>
              <a:buChar char="•"/>
            </a:pPr>
            <a:r>
              <a:rPr lang="en-US" sz="1000" dirty="0"/>
              <a:t>There was an original master sheet of organizations and their tiers generated from December – January </a:t>
            </a:r>
            <a:r>
              <a:rPr lang="en-US" sz="1000" b="1" dirty="0"/>
              <a:t>but was not managed or maintained following</a:t>
            </a:r>
          </a:p>
          <a:p>
            <a:pPr marL="628650" lvl="1" indent="-171450">
              <a:buFont typeface="Arial" panose="020B0604020202020204" pitchFamily="34" charset="0"/>
              <a:buChar char="•"/>
            </a:pPr>
            <a:r>
              <a:rPr lang="en-US" sz="1000" dirty="0"/>
              <a:t>SP2 Clients of Support as a Service were able to manually adjust their subscription level at will</a:t>
            </a:r>
          </a:p>
          <a:p>
            <a:pPr marL="628650" lvl="1" indent="-171450">
              <a:buFont typeface="Arial" panose="020B0604020202020204" pitchFamily="34" charset="0"/>
              <a:buChar char="•"/>
            </a:pPr>
            <a:r>
              <a:rPr lang="en-US" sz="1000" dirty="0"/>
              <a:t>Announcements went out in March of the promotional period for service to end in May</a:t>
            </a:r>
          </a:p>
          <a:p>
            <a:pPr marL="1085850" lvl="2" indent="-171450">
              <a:buFont typeface="Arial" panose="020B0604020202020204" pitchFamily="34" charset="0"/>
              <a:buChar char="•"/>
            </a:pPr>
            <a:r>
              <a:rPr lang="en-US" sz="1000" dirty="0"/>
              <a:t>There were 39 new clients that paid for the service but were not receiving the support because their orgs were not updated in Zendesk</a:t>
            </a:r>
          </a:p>
          <a:p>
            <a:pPr marL="1085850" lvl="2" indent="-171450">
              <a:buFont typeface="Arial" panose="020B0604020202020204" pitchFamily="34" charset="0"/>
              <a:buChar char="•"/>
            </a:pPr>
            <a:r>
              <a:rPr lang="en-US" sz="1000" dirty="0" err="1"/>
              <a:t>MojoHost</a:t>
            </a:r>
            <a:r>
              <a:rPr lang="en-US" sz="1000" dirty="0"/>
              <a:t> changed their subscription from Gold to Silver </a:t>
            </a:r>
          </a:p>
        </p:txBody>
      </p:sp>
    </p:spTree>
    <p:extLst>
      <p:ext uri="{BB962C8B-B14F-4D97-AF65-F5344CB8AC3E}">
        <p14:creationId xmlns:p14="http://schemas.microsoft.com/office/powerpoint/2010/main" val="502521169"/>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a:xfrm>
            <a:off x="51434" y="6728473"/>
            <a:ext cx="2314575" cy="51938"/>
          </a:xfrm>
        </p:spPr>
        <p:txBody>
          <a:bodyPr/>
          <a:lstStyle/>
          <a:p>
            <a:pPr defTabSz="51435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514350"/>
            <a:fld id="{7C82D06F-DA42-4D26-892C-0898756F3F51}" type="slidenum">
              <a:rPr lang="en-US">
                <a:solidFill>
                  <a:prstClr val="white">
                    <a:lumMod val="75000"/>
                  </a:prstClr>
                </a:solidFill>
                <a:latin typeface="Roboto"/>
                <a:ea typeface="Roboto"/>
              </a:rPr>
              <a:pPr defTabSz="514350"/>
              <a:t>3</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97533" y="77589"/>
            <a:ext cx="1915993" cy="124650"/>
          </a:xfrm>
        </p:spPr>
        <p:txBody>
          <a:bodyPr/>
          <a:lstStyle/>
          <a:p>
            <a:r>
              <a:rPr lang="en-US" dirty="0"/>
              <a:t>January 2023 – June 2023</a:t>
            </a:r>
          </a:p>
        </p:txBody>
      </p:sp>
      <p:sp>
        <p:nvSpPr>
          <p:cNvPr id="9" name="TextBox 8">
            <a:extLst>
              <a:ext uri="{FF2B5EF4-FFF2-40B4-BE49-F238E27FC236}">
                <a16:creationId xmlns:a16="http://schemas.microsoft.com/office/drawing/2014/main" id="{5EE21A3B-1826-9B01-F58D-751420D83AB5}"/>
              </a:ext>
            </a:extLst>
          </p:cNvPr>
          <p:cNvSpPr txBox="1"/>
          <p:nvPr/>
        </p:nvSpPr>
        <p:spPr>
          <a:xfrm>
            <a:off x="2923342" y="176725"/>
            <a:ext cx="3024554" cy="369332"/>
          </a:xfrm>
          <a:prstGeom prst="rect">
            <a:avLst/>
          </a:prstGeom>
          <a:noFill/>
        </p:spPr>
        <p:txBody>
          <a:bodyPr wrap="square" rtlCol="0">
            <a:spAutoFit/>
          </a:bodyPr>
          <a:lstStyle/>
          <a:p>
            <a:r>
              <a:rPr lang="en-US" dirty="0"/>
              <a:t>Support Volumes (All Tiers)</a:t>
            </a:r>
          </a:p>
        </p:txBody>
      </p:sp>
      <p:sp>
        <p:nvSpPr>
          <p:cNvPr id="30" name="TextBox 29">
            <a:extLst>
              <a:ext uri="{FF2B5EF4-FFF2-40B4-BE49-F238E27FC236}">
                <a16:creationId xmlns:a16="http://schemas.microsoft.com/office/drawing/2014/main" id="{0A9A30C8-CF84-7BCA-7D0F-FBEEE0250A03}"/>
              </a:ext>
            </a:extLst>
          </p:cNvPr>
          <p:cNvSpPr txBox="1"/>
          <p:nvPr/>
        </p:nvSpPr>
        <p:spPr>
          <a:xfrm>
            <a:off x="2694112" y="5067257"/>
            <a:ext cx="3483014" cy="830997"/>
          </a:xfrm>
          <a:prstGeom prst="rect">
            <a:avLst/>
          </a:prstGeom>
          <a:noFill/>
        </p:spPr>
        <p:txBody>
          <a:bodyPr wrap="square" rtlCol="0">
            <a:spAutoFit/>
          </a:bodyPr>
          <a:lstStyle/>
          <a:p>
            <a:pPr marL="742950" lvl="1" indent="-285750">
              <a:buFont typeface="Arial" panose="020B0604020202020204" pitchFamily="34" charset="0"/>
              <a:buChar char="•"/>
            </a:pPr>
            <a:r>
              <a:rPr lang="en-US" sz="800" i="1" dirty="0"/>
              <a:t>These figures do not include instances where the Support Ticket was not fully filled out which can occur in  the following scenarios:</a:t>
            </a:r>
          </a:p>
          <a:p>
            <a:pPr marL="1085850" lvl="2" indent="-171450">
              <a:buFont typeface="Arial" panose="020B0604020202020204" pitchFamily="34" charset="0"/>
              <a:buChar char="•"/>
            </a:pPr>
            <a:r>
              <a:rPr lang="en-US" sz="800" i="1" dirty="0"/>
              <a:t>Tickets being closed by merger</a:t>
            </a:r>
          </a:p>
          <a:p>
            <a:pPr marL="1085850" lvl="2" indent="-171450">
              <a:buFont typeface="Arial" panose="020B0604020202020204" pitchFamily="34" charset="0"/>
              <a:buChar char="•"/>
            </a:pPr>
            <a:r>
              <a:rPr lang="en-US" sz="800" i="1" dirty="0"/>
              <a:t>Spam tickets</a:t>
            </a:r>
          </a:p>
          <a:p>
            <a:pPr marL="1085850" lvl="2" indent="-171450">
              <a:buFont typeface="Arial" panose="020B0604020202020204" pitchFamily="34" charset="0"/>
              <a:buChar char="•"/>
            </a:pPr>
            <a:r>
              <a:rPr lang="en-US" sz="800" i="1" dirty="0"/>
              <a:t>Tickets untagged from a chat</a:t>
            </a:r>
          </a:p>
        </p:txBody>
      </p:sp>
      <p:graphicFrame>
        <p:nvGraphicFramePr>
          <p:cNvPr id="6" name="Chart 5">
            <a:extLst>
              <a:ext uri="{FF2B5EF4-FFF2-40B4-BE49-F238E27FC236}">
                <a16:creationId xmlns:a16="http://schemas.microsoft.com/office/drawing/2014/main" id="{E9940DE1-E68F-4A9E-6B1F-61424E4FE3DC}"/>
              </a:ext>
            </a:extLst>
          </p:cNvPr>
          <p:cNvGraphicFramePr>
            <a:graphicFrameLocks/>
          </p:cNvGraphicFramePr>
          <p:nvPr>
            <p:extLst>
              <p:ext uri="{D42A27DB-BD31-4B8C-83A1-F6EECF244321}">
                <p14:modId xmlns:p14="http://schemas.microsoft.com/office/powerpoint/2010/main" val="4252428701"/>
              </p:ext>
            </p:extLst>
          </p:nvPr>
        </p:nvGraphicFramePr>
        <p:xfrm>
          <a:off x="97533" y="827430"/>
          <a:ext cx="4973148" cy="246221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Table 9">
            <a:extLst>
              <a:ext uri="{FF2B5EF4-FFF2-40B4-BE49-F238E27FC236}">
                <a16:creationId xmlns:a16="http://schemas.microsoft.com/office/drawing/2014/main" id="{A2C9E59C-5BA5-1338-5140-DE3C0598EC8D}"/>
              </a:ext>
            </a:extLst>
          </p:cNvPr>
          <p:cNvGraphicFramePr>
            <a:graphicFrameLocks noGrp="1"/>
          </p:cNvGraphicFramePr>
          <p:nvPr>
            <p:extLst>
              <p:ext uri="{D42A27DB-BD31-4B8C-83A1-F6EECF244321}">
                <p14:modId xmlns:p14="http://schemas.microsoft.com/office/powerpoint/2010/main" val="1954616431"/>
              </p:ext>
            </p:extLst>
          </p:nvPr>
        </p:nvGraphicFramePr>
        <p:xfrm>
          <a:off x="171450" y="3460179"/>
          <a:ext cx="4590286" cy="1298489"/>
        </p:xfrm>
        <a:graphic>
          <a:graphicData uri="http://schemas.openxmlformats.org/drawingml/2006/table">
            <a:tbl>
              <a:tblPr/>
              <a:tblGrid>
                <a:gridCol w="766752">
                  <a:extLst>
                    <a:ext uri="{9D8B030D-6E8A-4147-A177-3AD203B41FA5}">
                      <a16:colId xmlns:a16="http://schemas.microsoft.com/office/drawing/2014/main" val="224798521"/>
                    </a:ext>
                  </a:extLst>
                </a:gridCol>
                <a:gridCol w="1124569">
                  <a:extLst>
                    <a:ext uri="{9D8B030D-6E8A-4147-A177-3AD203B41FA5}">
                      <a16:colId xmlns:a16="http://schemas.microsoft.com/office/drawing/2014/main" val="3496888238"/>
                    </a:ext>
                  </a:extLst>
                </a:gridCol>
                <a:gridCol w="419157">
                  <a:extLst>
                    <a:ext uri="{9D8B030D-6E8A-4147-A177-3AD203B41FA5}">
                      <a16:colId xmlns:a16="http://schemas.microsoft.com/office/drawing/2014/main" val="4131214907"/>
                    </a:ext>
                  </a:extLst>
                </a:gridCol>
                <a:gridCol w="429381">
                  <a:extLst>
                    <a:ext uri="{9D8B030D-6E8A-4147-A177-3AD203B41FA5}">
                      <a16:colId xmlns:a16="http://schemas.microsoft.com/office/drawing/2014/main" val="763908120"/>
                    </a:ext>
                  </a:extLst>
                </a:gridCol>
                <a:gridCol w="460051">
                  <a:extLst>
                    <a:ext uri="{9D8B030D-6E8A-4147-A177-3AD203B41FA5}">
                      <a16:colId xmlns:a16="http://schemas.microsoft.com/office/drawing/2014/main" val="328543433"/>
                    </a:ext>
                  </a:extLst>
                </a:gridCol>
                <a:gridCol w="408934">
                  <a:extLst>
                    <a:ext uri="{9D8B030D-6E8A-4147-A177-3AD203B41FA5}">
                      <a16:colId xmlns:a16="http://schemas.microsoft.com/office/drawing/2014/main" val="996907823"/>
                    </a:ext>
                  </a:extLst>
                </a:gridCol>
                <a:gridCol w="490721">
                  <a:extLst>
                    <a:ext uri="{9D8B030D-6E8A-4147-A177-3AD203B41FA5}">
                      <a16:colId xmlns:a16="http://schemas.microsoft.com/office/drawing/2014/main" val="2096605639"/>
                    </a:ext>
                  </a:extLst>
                </a:gridCol>
                <a:gridCol w="490721">
                  <a:extLst>
                    <a:ext uri="{9D8B030D-6E8A-4147-A177-3AD203B41FA5}">
                      <a16:colId xmlns:a16="http://schemas.microsoft.com/office/drawing/2014/main" val="873044994"/>
                    </a:ext>
                  </a:extLst>
                </a:gridCol>
              </a:tblGrid>
              <a:tr h="649243">
                <a:tc>
                  <a:txBody>
                    <a:bodyPr/>
                    <a:lstStyle/>
                    <a:p>
                      <a:pPr algn="ctr" fontAlgn="ctr"/>
                      <a:r>
                        <a:rPr lang="en-US" sz="1000" b="1" i="0" u="none" strike="noStrike">
                          <a:solidFill>
                            <a:srgbClr val="FFFFFF"/>
                          </a:solidFill>
                          <a:effectLst/>
                          <a:latin typeface="Calibri" panose="020F0502020204030204" pitchFamily="34" charset="0"/>
                        </a:rPr>
                        <a:t>Support Tier</a:t>
                      </a:r>
                    </a:p>
                  </a:txBody>
                  <a:tcPr marL="5960" marR="5960" marT="596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1000" b="1" i="0" u="none" strike="noStrike" dirty="0">
                          <a:solidFill>
                            <a:srgbClr val="FFFFFF"/>
                          </a:solidFill>
                          <a:effectLst/>
                          <a:latin typeface="Calibri" panose="020F0502020204030204" pitchFamily="34" charset="0"/>
                        </a:rPr>
                        <a:t>Product Category</a:t>
                      </a:r>
                    </a:p>
                  </a:txBody>
                  <a:tcPr marL="5960" marR="5960" marT="59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1000" b="1" i="0" u="none" strike="noStrike">
                          <a:solidFill>
                            <a:srgbClr val="FFFFFF"/>
                          </a:solidFill>
                          <a:effectLst/>
                          <a:latin typeface="Calibri" panose="020F0502020204030204" pitchFamily="34" charset="0"/>
                        </a:rPr>
                        <a:t>Jan</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2023</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Tickets</a:t>
                      </a:r>
                    </a:p>
                  </a:txBody>
                  <a:tcPr marL="5960" marR="5960" marT="59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1000" b="1" i="0" u="none" strike="noStrike">
                          <a:solidFill>
                            <a:srgbClr val="FFFFFF"/>
                          </a:solidFill>
                          <a:effectLst/>
                          <a:latin typeface="Calibri" panose="020F0502020204030204" pitchFamily="34" charset="0"/>
                        </a:rPr>
                        <a:t>Feb</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2023</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Tickets</a:t>
                      </a:r>
                    </a:p>
                  </a:txBody>
                  <a:tcPr marL="5960" marR="5960" marT="59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1000" b="1" i="0" u="none" strike="noStrike">
                          <a:solidFill>
                            <a:srgbClr val="FFFFFF"/>
                          </a:solidFill>
                          <a:effectLst/>
                          <a:latin typeface="Calibri" panose="020F0502020204030204" pitchFamily="34" charset="0"/>
                        </a:rPr>
                        <a:t>Mar</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2023</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Tickets</a:t>
                      </a:r>
                    </a:p>
                  </a:txBody>
                  <a:tcPr marL="5960" marR="5960" marT="59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1000" b="1" i="0" u="none" strike="noStrike">
                          <a:solidFill>
                            <a:srgbClr val="FFFFFF"/>
                          </a:solidFill>
                          <a:effectLst/>
                          <a:latin typeface="Calibri" panose="020F0502020204030204" pitchFamily="34" charset="0"/>
                        </a:rPr>
                        <a:t>Apr</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2023</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Tickets</a:t>
                      </a:r>
                    </a:p>
                  </a:txBody>
                  <a:tcPr marL="5960" marR="5960" marT="59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1000" b="1" i="0" u="none" strike="noStrike">
                          <a:solidFill>
                            <a:srgbClr val="FFFFFF"/>
                          </a:solidFill>
                          <a:effectLst/>
                          <a:latin typeface="Calibri" panose="020F0502020204030204" pitchFamily="34" charset="0"/>
                        </a:rPr>
                        <a:t>May</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2023</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Tickets</a:t>
                      </a:r>
                    </a:p>
                  </a:txBody>
                  <a:tcPr marL="5960" marR="5960" marT="596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1000" b="1" i="0" u="none" strike="noStrike">
                          <a:solidFill>
                            <a:srgbClr val="FFFFFF"/>
                          </a:solidFill>
                          <a:effectLst/>
                          <a:latin typeface="Calibri" panose="020F0502020204030204" pitchFamily="34" charset="0"/>
                        </a:rPr>
                        <a:t>June</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2023</a:t>
                      </a:r>
                      <a:br>
                        <a:rPr lang="en-US" sz="1000" b="1" i="0" u="none" strike="noStrike">
                          <a:solidFill>
                            <a:srgbClr val="FFFFFF"/>
                          </a:solidFill>
                          <a:effectLst/>
                          <a:latin typeface="Calibri" panose="020F0502020204030204" pitchFamily="34" charset="0"/>
                        </a:rPr>
                      </a:br>
                      <a:r>
                        <a:rPr lang="en-US" sz="1000" b="1" i="0" u="none" strike="noStrike">
                          <a:solidFill>
                            <a:srgbClr val="FFFFFF"/>
                          </a:solidFill>
                          <a:effectLst/>
                          <a:latin typeface="Calibri" panose="020F0502020204030204" pitchFamily="34" charset="0"/>
                        </a:rPr>
                        <a:t>Tickets</a:t>
                      </a:r>
                    </a:p>
                  </a:txBody>
                  <a:tcPr marL="5960" marR="5960" marT="596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193080709"/>
                  </a:ext>
                </a:extLst>
              </a:tr>
              <a:tr h="212868">
                <a:tc>
                  <a:txBody>
                    <a:bodyPr/>
                    <a:lstStyle/>
                    <a:p>
                      <a:pPr algn="ctr" fontAlgn="b"/>
                      <a:r>
                        <a:rPr lang="en-US" sz="1000" b="1" i="0" u="none" strike="noStrike">
                          <a:solidFill>
                            <a:srgbClr val="000000"/>
                          </a:solidFill>
                          <a:effectLst/>
                          <a:latin typeface="Calibri" panose="020F0502020204030204" pitchFamily="34" charset="0"/>
                        </a:rPr>
                        <a:t>ALL</a:t>
                      </a:r>
                    </a:p>
                  </a:txBody>
                  <a:tcPr marL="5960" marR="5960" marT="596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000" b="0" i="0" u="none" strike="noStrike">
                          <a:solidFill>
                            <a:srgbClr val="000000"/>
                          </a:solidFill>
                          <a:effectLst/>
                          <a:latin typeface="Calibri" panose="020F0502020204030204" pitchFamily="34" charset="0"/>
                        </a:rPr>
                        <a:t>Edge Delivery</a:t>
                      </a:r>
                    </a:p>
                  </a:txBody>
                  <a:tcPr marL="5960" marR="5960" marT="596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435</a:t>
                      </a:r>
                    </a:p>
                  </a:txBody>
                  <a:tcPr marL="5960" marR="5960" marT="5960"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318</a:t>
                      </a:r>
                    </a:p>
                  </a:txBody>
                  <a:tcPr marL="5960" marR="5960" marT="5960"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354</a:t>
                      </a:r>
                    </a:p>
                  </a:txBody>
                  <a:tcPr marL="5960" marR="5960" marT="5960"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245</a:t>
                      </a:r>
                    </a:p>
                  </a:txBody>
                  <a:tcPr marL="5960" marR="5960" marT="5960"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375</a:t>
                      </a:r>
                    </a:p>
                  </a:txBody>
                  <a:tcPr marL="5960" marR="5960" marT="5960"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204</a:t>
                      </a:r>
                    </a:p>
                  </a:txBody>
                  <a:tcPr marL="5960" marR="5960" marT="596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817720242"/>
                  </a:ext>
                </a:extLst>
              </a:tr>
              <a:tr h="212868">
                <a:tc>
                  <a:txBody>
                    <a:bodyPr/>
                    <a:lstStyle/>
                    <a:p>
                      <a:pPr algn="ctr" fontAlgn="b"/>
                      <a:r>
                        <a:rPr lang="en-US" sz="1000" b="1" i="0" u="none" strike="noStrike">
                          <a:solidFill>
                            <a:srgbClr val="000000"/>
                          </a:solidFill>
                          <a:effectLst/>
                          <a:latin typeface="Calibri" panose="020F0502020204030204" pitchFamily="34" charset="0"/>
                        </a:rPr>
                        <a:t>ALL</a:t>
                      </a:r>
                    </a:p>
                  </a:txBody>
                  <a:tcPr marL="5960" marR="5960" marT="596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000" b="0" i="0" u="none" strike="noStrike">
                          <a:solidFill>
                            <a:srgbClr val="000000"/>
                          </a:solidFill>
                          <a:effectLst/>
                          <a:latin typeface="Calibri" panose="020F0502020204030204" pitchFamily="34" charset="0"/>
                        </a:rPr>
                        <a:t>Edge Security</a:t>
                      </a:r>
                    </a:p>
                  </a:txBody>
                  <a:tcPr marL="5960" marR="5960" marT="596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58</a:t>
                      </a:r>
                    </a:p>
                  </a:txBody>
                  <a:tcPr marL="5960" marR="5960" marT="5960"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42</a:t>
                      </a:r>
                    </a:p>
                  </a:txBody>
                  <a:tcPr marL="5960" marR="5960" marT="5960"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56</a:t>
                      </a:r>
                    </a:p>
                  </a:txBody>
                  <a:tcPr marL="5960" marR="5960" marT="5960"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36</a:t>
                      </a:r>
                    </a:p>
                  </a:txBody>
                  <a:tcPr marL="5960" marR="5960" marT="5960"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41</a:t>
                      </a:r>
                    </a:p>
                  </a:txBody>
                  <a:tcPr marL="5960" marR="5960" marT="5960"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39</a:t>
                      </a:r>
                    </a:p>
                  </a:txBody>
                  <a:tcPr marL="5960" marR="5960" marT="596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5835024"/>
                  </a:ext>
                </a:extLst>
              </a:tr>
              <a:tr h="223510">
                <a:tc>
                  <a:txBody>
                    <a:bodyPr/>
                    <a:lstStyle/>
                    <a:p>
                      <a:pPr algn="ctr" fontAlgn="b"/>
                      <a:r>
                        <a:rPr lang="en-US" sz="1000" b="1" i="0" u="none" strike="noStrike">
                          <a:solidFill>
                            <a:srgbClr val="000000"/>
                          </a:solidFill>
                          <a:effectLst/>
                          <a:latin typeface="Calibri" panose="020F0502020204030204" pitchFamily="34" charset="0"/>
                        </a:rPr>
                        <a:t>ALL</a:t>
                      </a:r>
                    </a:p>
                  </a:txBody>
                  <a:tcPr marL="5960" marR="5960" marT="596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1000" b="0" i="0" u="none" strike="noStrike">
                          <a:solidFill>
                            <a:srgbClr val="000000"/>
                          </a:solidFill>
                          <a:effectLst/>
                          <a:latin typeface="Calibri" panose="020F0502020204030204" pitchFamily="34" charset="0"/>
                        </a:rPr>
                        <a:t>Enterprise Systems</a:t>
                      </a:r>
                    </a:p>
                  </a:txBody>
                  <a:tcPr marL="5960" marR="5960" marT="596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217</a:t>
                      </a:r>
                    </a:p>
                  </a:txBody>
                  <a:tcPr marL="5960" marR="5960" marT="5960"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109</a:t>
                      </a:r>
                    </a:p>
                  </a:txBody>
                  <a:tcPr marL="5960" marR="5960" marT="596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180</a:t>
                      </a:r>
                    </a:p>
                  </a:txBody>
                  <a:tcPr marL="5960" marR="5960" marT="596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115</a:t>
                      </a:r>
                    </a:p>
                  </a:txBody>
                  <a:tcPr marL="5960" marR="5960" marT="596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a:solidFill>
                            <a:srgbClr val="000000"/>
                          </a:solidFill>
                          <a:effectLst/>
                          <a:latin typeface="Calibri" panose="020F0502020204030204" pitchFamily="34" charset="0"/>
                        </a:rPr>
                        <a:t>147</a:t>
                      </a:r>
                    </a:p>
                  </a:txBody>
                  <a:tcPr marL="5960" marR="5960" marT="596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00" b="0" i="0" u="none" strike="noStrike" dirty="0">
                          <a:solidFill>
                            <a:srgbClr val="000000"/>
                          </a:solidFill>
                          <a:effectLst/>
                          <a:latin typeface="Calibri" panose="020F0502020204030204" pitchFamily="34" charset="0"/>
                        </a:rPr>
                        <a:t>175</a:t>
                      </a:r>
                    </a:p>
                  </a:txBody>
                  <a:tcPr marL="5960" marR="5960" marT="5960"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182447902"/>
                  </a:ext>
                </a:extLst>
              </a:tr>
            </a:tbl>
          </a:graphicData>
        </a:graphic>
      </p:graphicFrame>
      <p:graphicFrame>
        <p:nvGraphicFramePr>
          <p:cNvPr id="13" name="Table 12">
            <a:extLst>
              <a:ext uri="{FF2B5EF4-FFF2-40B4-BE49-F238E27FC236}">
                <a16:creationId xmlns:a16="http://schemas.microsoft.com/office/drawing/2014/main" id="{D160C743-E474-7A3E-A516-9EB6F8C1DB23}"/>
              </a:ext>
            </a:extLst>
          </p:cNvPr>
          <p:cNvGraphicFramePr>
            <a:graphicFrameLocks noGrp="1"/>
          </p:cNvGraphicFramePr>
          <p:nvPr>
            <p:extLst>
              <p:ext uri="{D42A27DB-BD31-4B8C-83A1-F6EECF244321}">
                <p14:modId xmlns:p14="http://schemas.microsoft.com/office/powerpoint/2010/main" val="1638422034"/>
              </p:ext>
            </p:extLst>
          </p:nvPr>
        </p:nvGraphicFramePr>
        <p:xfrm>
          <a:off x="5113320" y="827430"/>
          <a:ext cx="3813049" cy="3949710"/>
        </p:xfrm>
        <a:graphic>
          <a:graphicData uri="http://schemas.openxmlformats.org/drawingml/2006/table">
            <a:tbl>
              <a:tblPr/>
              <a:tblGrid>
                <a:gridCol w="636923">
                  <a:extLst>
                    <a:ext uri="{9D8B030D-6E8A-4147-A177-3AD203B41FA5}">
                      <a16:colId xmlns:a16="http://schemas.microsoft.com/office/drawing/2014/main" val="521942369"/>
                    </a:ext>
                  </a:extLst>
                </a:gridCol>
                <a:gridCol w="934155">
                  <a:extLst>
                    <a:ext uri="{9D8B030D-6E8A-4147-A177-3AD203B41FA5}">
                      <a16:colId xmlns:a16="http://schemas.microsoft.com/office/drawing/2014/main" val="247919461"/>
                    </a:ext>
                  </a:extLst>
                </a:gridCol>
                <a:gridCol w="348185">
                  <a:extLst>
                    <a:ext uri="{9D8B030D-6E8A-4147-A177-3AD203B41FA5}">
                      <a16:colId xmlns:a16="http://schemas.microsoft.com/office/drawing/2014/main" val="1406389945"/>
                    </a:ext>
                  </a:extLst>
                </a:gridCol>
                <a:gridCol w="356678">
                  <a:extLst>
                    <a:ext uri="{9D8B030D-6E8A-4147-A177-3AD203B41FA5}">
                      <a16:colId xmlns:a16="http://schemas.microsoft.com/office/drawing/2014/main" val="1073044688"/>
                    </a:ext>
                  </a:extLst>
                </a:gridCol>
                <a:gridCol w="382155">
                  <a:extLst>
                    <a:ext uri="{9D8B030D-6E8A-4147-A177-3AD203B41FA5}">
                      <a16:colId xmlns:a16="http://schemas.microsoft.com/office/drawing/2014/main" val="33883286"/>
                    </a:ext>
                  </a:extLst>
                </a:gridCol>
                <a:gridCol w="339693">
                  <a:extLst>
                    <a:ext uri="{9D8B030D-6E8A-4147-A177-3AD203B41FA5}">
                      <a16:colId xmlns:a16="http://schemas.microsoft.com/office/drawing/2014/main" val="3312037643"/>
                    </a:ext>
                  </a:extLst>
                </a:gridCol>
                <a:gridCol w="407630">
                  <a:extLst>
                    <a:ext uri="{9D8B030D-6E8A-4147-A177-3AD203B41FA5}">
                      <a16:colId xmlns:a16="http://schemas.microsoft.com/office/drawing/2014/main" val="990114505"/>
                    </a:ext>
                  </a:extLst>
                </a:gridCol>
                <a:gridCol w="407630">
                  <a:extLst>
                    <a:ext uri="{9D8B030D-6E8A-4147-A177-3AD203B41FA5}">
                      <a16:colId xmlns:a16="http://schemas.microsoft.com/office/drawing/2014/main" val="2197864269"/>
                    </a:ext>
                  </a:extLst>
                </a:gridCol>
              </a:tblGrid>
              <a:tr h="789819">
                <a:tc>
                  <a:txBody>
                    <a:bodyPr/>
                    <a:lstStyle/>
                    <a:p>
                      <a:pPr algn="ctr" fontAlgn="ctr"/>
                      <a:r>
                        <a:rPr lang="en-US" sz="800" b="1" i="0" u="none" strike="noStrike">
                          <a:solidFill>
                            <a:srgbClr val="FFFFFF"/>
                          </a:solidFill>
                          <a:effectLst/>
                          <a:latin typeface="Calibri" panose="020F0502020204030204" pitchFamily="34" charset="0"/>
                        </a:rPr>
                        <a:t>Support Tier</a:t>
                      </a:r>
                    </a:p>
                  </a:txBody>
                  <a:tcPr marL="2392" marR="2392" marT="2392"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800" b="1" i="0" u="none" strike="noStrike" dirty="0">
                          <a:solidFill>
                            <a:srgbClr val="FFFFFF"/>
                          </a:solidFill>
                          <a:effectLst/>
                          <a:latin typeface="Calibri" panose="020F0502020204030204" pitchFamily="34" charset="0"/>
                        </a:rPr>
                        <a:t>Product Category</a:t>
                      </a:r>
                    </a:p>
                  </a:txBody>
                  <a:tcPr marL="2392" marR="2392" marT="2392"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800" b="1" i="0" u="none" strike="noStrike">
                          <a:solidFill>
                            <a:srgbClr val="FFFFFF"/>
                          </a:solidFill>
                          <a:effectLst/>
                          <a:latin typeface="Calibri" panose="020F0502020204030204" pitchFamily="34" charset="0"/>
                        </a:rPr>
                        <a:t>Jan</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2023</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Tickets</a:t>
                      </a:r>
                    </a:p>
                  </a:txBody>
                  <a:tcPr marL="2392" marR="2392" marT="2392"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800" b="1" i="0" u="none" strike="noStrike">
                          <a:solidFill>
                            <a:srgbClr val="FFFFFF"/>
                          </a:solidFill>
                          <a:effectLst/>
                          <a:latin typeface="Calibri" panose="020F0502020204030204" pitchFamily="34" charset="0"/>
                        </a:rPr>
                        <a:t>Feb</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2023</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Tickets</a:t>
                      </a:r>
                    </a:p>
                  </a:txBody>
                  <a:tcPr marL="2392" marR="2392" marT="2392"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800" b="1" i="0" u="none" strike="noStrike">
                          <a:solidFill>
                            <a:srgbClr val="FFFFFF"/>
                          </a:solidFill>
                          <a:effectLst/>
                          <a:latin typeface="Calibri" panose="020F0502020204030204" pitchFamily="34" charset="0"/>
                        </a:rPr>
                        <a:t>Mar</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2023</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Tickets</a:t>
                      </a:r>
                    </a:p>
                  </a:txBody>
                  <a:tcPr marL="2392" marR="2392" marT="2392"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800" b="1" i="0" u="none" strike="noStrike">
                          <a:solidFill>
                            <a:srgbClr val="FFFFFF"/>
                          </a:solidFill>
                          <a:effectLst/>
                          <a:latin typeface="Calibri" panose="020F0502020204030204" pitchFamily="34" charset="0"/>
                        </a:rPr>
                        <a:t>Apr</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2023</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Tickets</a:t>
                      </a:r>
                    </a:p>
                  </a:txBody>
                  <a:tcPr marL="2392" marR="2392" marT="2392"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800" b="1" i="0" u="none" strike="noStrike">
                          <a:solidFill>
                            <a:srgbClr val="FFFFFF"/>
                          </a:solidFill>
                          <a:effectLst/>
                          <a:latin typeface="Calibri" panose="020F0502020204030204" pitchFamily="34" charset="0"/>
                        </a:rPr>
                        <a:t>May</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2023</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Tickets</a:t>
                      </a:r>
                    </a:p>
                  </a:txBody>
                  <a:tcPr marL="2392" marR="2392" marT="2392"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800" b="1" i="0" u="none" strike="noStrike">
                          <a:solidFill>
                            <a:srgbClr val="FFFFFF"/>
                          </a:solidFill>
                          <a:effectLst/>
                          <a:latin typeface="Calibri" panose="020F0502020204030204" pitchFamily="34" charset="0"/>
                        </a:rPr>
                        <a:t>June</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2023</a:t>
                      </a:r>
                      <a:br>
                        <a:rPr lang="en-US" sz="800" b="1" i="0" u="none" strike="noStrike">
                          <a:solidFill>
                            <a:srgbClr val="FFFFFF"/>
                          </a:solidFill>
                          <a:effectLst/>
                          <a:latin typeface="Calibri" panose="020F0502020204030204" pitchFamily="34" charset="0"/>
                        </a:rPr>
                      </a:br>
                      <a:r>
                        <a:rPr lang="en-US" sz="800" b="1" i="0" u="none" strike="noStrike">
                          <a:solidFill>
                            <a:srgbClr val="FFFFFF"/>
                          </a:solidFill>
                          <a:effectLst/>
                          <a:latin typeface="Calibri" panose="020F0502020204030204" pitchFamily="34" charset="0"/>
                        </a:rPr>
                        <a:t>Tickets</a:t>
                      </a:r>
                    </a:p>
                  </a:txBody>
                  <a:tcPr marL="2392" marR="2392" marT="2392"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4229521875"/>
                  </a:ext>
                </a:extLst>
              </a:tr>
              <a:tr h="260463">
                <a:tc>
                  <a:txBody>
                    <a:bodyPr/>
                    <a:lstStyle/>
                    <a:p>
                      <a:pPr algn="l" fontAlgn="b"/>
                      <a:r>
                        <a:rPr lang="en-US" sz="800" b="1" i="0" u="none" strike="noStrike">
                          <a:solidFill>
                            <a:srgbClr val="000000"/>
                          </a:solidFill>
                          <a:effectLst/>
                          <a:latin typeface="Calibri" panose="020F0502020204030204" pitchFamily="34" charset="0"/>
                        </a:rPr>
                        <a:t>Platinum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l" fontAlgn="b"/>
                      <a:r>
                        <a:rPr lang="en-US" sz="800" b="0" i="0" u="none" strike="noStrike">
                          <a:solidFill>
                            <a:srgbClr val="000000"/>
                          </a:solidFill>
                          <a:effectLst/>
                          <a:latin typeface="Calibri" panose="020F0502020204030204" pitchFamily="34" charset="0"/>
                        </a:rPr>
                        <a:t>Edge Delivery</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26</a:t>
                      </a:r>
                    </a:p>
                  </a:txBody>
                  <a:tcPr marL="2392" marR="2392" marT="2392"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25</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32</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36</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17</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14</a:t>
                      </a:r>
                    </a:p>
                  </a:txBody>
                  <a:tcPr marL="2392" marR="2392" marT="2392"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52447501"/>
                  </a:ext>
                </a:extLst>
              </a:tr>
              <a:tr h="260463">
                <a:tc>
                  <a:txBody>
                    <a:bodyPr/>
                    <a:lstStyle/>
                    <a:p>
                      <a:pPr algn="l" fontAlgn="b"/>
                      <a:r>
                        <a:rPr lang="en-US" sz="800" b="1" i="0" u="none" strike="noStrike">
                          <a:solidFill>
                            <a:srgbClr val="000000"/>
                          </a:solidFill>
                          <a:effectLst/>
                          <a:latin typeface="Calibri" panose="020F0502020204030204" pitchFamily="34" charset="0"/>
                        </a:rPr>
                        <a:t>Platinum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5A5A5"/>
                    </a:solidFill>
                  </a:tcPr>
                </a:tc>
                <a:tc>
                  <a:txBody>
                    <a:bodyPr/>
                    <a:lstStyle/>
                    <a:p>
                      <a:pPr algn="l" fontAlgn="b"/>
                      <a:r>
                        <a:rPr lang="en-US" sz="800" b="0" i="0" u="none" strike="noStrike">
                          <a:solidFill>
                            <a:srgbClr val="000000"/>
                          </a:solidFill>
                          <a:effectLst/>
                          <a:latin typeface="Calibri" panose="020F0502020204030204" pitchFamily="34" charset="0"/>
                        </a:rPr>
                        <a:t>Edge Security</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2392" marR="2392" marT="2392"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a:t>
                      </a:r>
                    </a:p>
                  </a:txBody>
                  <a:tcPr marL="2392" marR="2392" marT="2392"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17023477"/>
                  </a:ext>
                </a:extLst>
              </a:tr>
              <a:tr h="271908">
                <a:tc>
                  <a:txBody>
                    <a:bodyPr/>
                    <a:lstStyle/>
                    <a:p>
                      <a:pPr algn="l" fontAlgn="b"/>
                      <a:r>
                        <a:rPr lang="en-US" sz="800" b="1" i="0" u="none" strike="noStrike" dirty="0">
                          <a:solidFill>
                            <a:srgbClr val="000000"/>
                          </a:solidFill>
                          <a:effectLst/>
                          <a:latin typeface="Calibri" panose="020F0502020204030204" pitchFamily="34" charset="0"/>
                        </a:rPr>
                        <a:t>Platinum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5A5A5"/>
                    </a:solidFill>
                  </a:tcPr>
                </a:tc>
                <a:tc>
                  <a:txBody>
                    <a:bodyPr/>
                    <a:lstStyle/>
                    <a:p>
                      <a:pPr algn="l" fontAlgn="b"/>
                      <a:r>
                        <a:rPr lang="en-US" sz="800" b="0" i="0" u="none" strike="noStrike" dirty="0">
                          <a:solidFill>
                            <a:srgbClr val="000000"/>
                          </a:solidFill>
                          <a:effectLst/>
                          <a:latin typeface="Calibri" panose="020F0502020204030204" pitchFamily="34" charset="0"/>
                        </a:rPr>
                        <a:t>Enterprise Systems</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21</a:t>
                      </a:r>
                    </a:p>
                  </a:txBody>
                  <a:tcPr marL="2392" marR="2392" marT="2392"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23</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8</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6</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7</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11</a:t>
                      </a:r>
                    </a:p>
                  </a:txBody>
                  <a:tcPr marL="2392" marR="2392" marT="2392"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202166398"/>
                  </a:ext>
                </a:extLst>
              </a:tr>
              <a:tr h="260463">
                <a:tc>
                  <a:txBody>
                    <a:bodyPr/>
                    <a:lstStyle/>
                    <a:p>
                      <a:pPr algn="l" fontAlgn="b"/>
                      <a:r>
                        <a:rPr lang="en-US" sz="800" b="1" i="0" u="none" strike="noStrike">
                          <a:solidFill>
                            <a:srgbClr val="000000"/>
                          </a:solidFill>
                          <a:effectLst/>
                          <a:latin typeface="Calibri" panose="020F0502020204030204" pitchFamily="34" charset="0"/>
                        </a:rPr>
                        <a:t>Gold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8F00"/>
                    </a:solidFill>
                  </a:tcPr>
                </a:tc>
                <a:tc>
                  <a:txBody>
                    <a:bodyPr/>
                    <a:lstStyle/>
                    <a:p>
                      <a:pPr algn="l" fontAlgn="b"/>
                      <a:r>
                        <a:rPr lang="en-US" sz="800" b="0" i="0" u="none" strike="noStrike">
                          <a:solidFill>
                            <a:srgbClr val="000000"/>
                          </a:solidFill>
                          <a:effectLst/>
                          <a:latin typeface="Calibri" panose="020F0502020204030204" pitchFamily="34" charset="0"/>
                        </a:rPr>
                        <a:t>Edge Delivery</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15</a:t>
                      </a:r>
                    </a:p>
                  </a:txBody>
                  <a:tcPr marL="2392" marR="2392" marT="2392" marB="0" anchor="b">
                    <a:lnL w="1270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6</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7</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7</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12</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a:t>
                      </a:r>
                    </a:p>
                  </a:txBody>
                  <a:tcPr marL="2392" marR="2392" marT="2392" marB="0" anchor="b">
                    <a:lnL>
                      <a:noFill/>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9641303"/>
                  </a:ext>
                </a:extLst>
              </a:tr>
              <a:tr h="260463">
                <a:tc>
                  <a:txBody>
                    <a:bodyPr/>
                    <a:lstStyle/>
                    <a:p>
                      <a:pPr algn="l" fontAlgn="b"/>
                      <a:r>
                        <a:rPr lang="en-US" sz="800" b="1" i="0" u="none" strike="noStrike">
                          <a:solidFill>
                            <a:srgbClr val="000000"/>
                          </a:solidFill>
                          <a:effectLst/>
                          <a:latin typeface="Calibri" panose="020F0502020204030204" pitchFamily="34" charset="0"/>
                        </a:rPr>
                        <a:t>Gold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8F00"/>
                    </a:solidFill>
                  </a:tcPr>
                </a:tc>
                <a:tc>
                  <a:txBody>
                    <a:bodyPr/>
                    <a:lstStyle/>
                    <a:p>
                      <a:pPr algn="l" fontAlgn="b"/>
                      <a:r>
                        <a:rPr lang="en-US" sz="800" b="0" i="0" u="none" strike="noStrike">
                          <a:solidFill>
                            <a:srgbClr val="000000"/>
                          </a:solidFill>
                          <a:effectLst/>
                          <a:latin typeface="Calibri" panose="020F0502020204030204" pitchFamily="34" charset="0"/>
                        </a:rPr>
                        <a:t>Edge Security</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2</a:t>
                      </a:r>
                    </a:p>
                  </a:txBody>
                  <a:tcPr marL="2392" marR="2392" marT="2392"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2392" marR="2392" marT="2392"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709831540"/>
                  </a:ext>
                </a:extLst>
              </a:tr>
              <a:tr h="271908">
                <a:tc>
                  <a:txBody>
                    <a:bodyPr/>
                    <a:lstStyle/>
                    <a:p>
                      <a:pPr algn="l" fontAlgn="b"/>
                      <a:r>
                        <a:rPr lang="en-US" sz="800" b="1" i="0" u="none" strike="noStrike" dirty="0">
                          <a:solidFill>
                            <a:srgbClr val="000000"/>
                          </a:solidFill>
                          <a:effectLst/>
                          <a:latin typeface="Calibri" panose="020F0502020204030204" pitchFamily="34" charset="0"/>
                        </a:rPr>
                        <a:t>Gold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F8F00"/>
                    </a:solidFill>
                  </a:tcPr>
                </a:tc>
                <a:tc>
                  <a:txBody>
                    <a:bodyPr/>
                    <a:lstStyle/>
                    <a:p>
                      <a:pPr algn="l" fontAlgn="b"/>
                      <a:r>
                        <a:rPr lang="en-US" sz="800" b="0" i="0" u="none" strike="noStrike" dirty="0">
                          <a:solidFill>
                            <a:srgbClr val="000000"/>
                          </a:solidFill>
                          <a:effectLst/>
                          <a:latin typeface="Calibri" panose="020F0502020204030204" pitchFamily="34" charset="0"/>
                        </a:rPr>
                        <a:t>Enterprise Systems</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a:t>
                      </a:r>
                    </a:p>
                  </a:txBody>
                  <a:tcPr marL="2392" marR="2392" marT="2392"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a:t>
                      </a:r>
                    </a:p>
                  </a:txBody>
                  <a:tcPr marL="2392" marR="2392" marT="2392"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93994792"/>
                  </a:ext>
                </a:extLst>
              </a:tr>
              <a:tr h="260463">
                <a:tc>
                  <a:txBody>
                    <a:bodyPr/>
                    <a:lstStyle/>
                    <a:p>
                      <a:pPr algn="l" fontAlgn="b"/>
                      <a:r>
                        <a:rPr lang="en-US" sz="800" b="1" i="0" u="none" strike="noStrike">
                          <a:solidFill>
                            <a:srgbClr val="000000"/>
                          </a:solidFill>
                          <a:effectLst/>
                          <a:latin typeface="Calibri" panose="020F0502020204030204" pitchFamily="34" charset="0"/>
                        </a:rPr>
                        <a:t>Silver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800" b="0" i="0" u="none" strike="noStrike">
                          <a:solidFill>
                            <a:srgbClr val="000000"/>
                          </a:solidFill>
                          <a:effectLst/>
                          <a:latin typeface="Calibri" panose="020F0502020204030204" pitchFamily="34" charset="0"/>
                        </a:rPr>
                        <a:t>Edge Delivery</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93</a:t>
                      </a:r>
                    </a:p>
                  </a:txBody>
                  <a:tcPr marL="2392" marR="2392" marT="2392" marB="0" anchor="b">
                    <a:lnL w="1270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66</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84</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45</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152</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63</a:t>
                      </a:r>
                    </a:p>
                  </a:txBody>
                  <a:tcPr marL="2392" marR="2392" marT="2392" marB="0" anchor="b">
                    <a:lnL>
                      <a:noFill/>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526204166"/>
                  </a:ext>
                </a:extLst>
              </a:tr>
              <a:tr h="260463">
                <a:tc>
                  <a:txBody>
                    <a:bodyPr/>
                    <a:lstStyle/>
                    <a:p>
                      <a:pPr algn="l" fontAlgn="b"/>
                      <a:r>
                        <a:rPr lang="en-US" sz="800" b="1" i="0" u="none" strike="noStrike">
                          <a:solidFill>
                            <a:srgbClr val="000000"/>
                          </a:solidFill>
                          <a:effectLst/>
                          <a:latin typeface="Calibri" panose="020F0502020204030204" pitchFamily="34" charset="0"/>
                        </a:rPr>
                        <a:t>Silver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800" b="0" i="0" u="none" strike="noStrike">
                          <a:solidFill>
                            <a:srgbClr val="000000"/>
                          </a:solidFill>
                          <a:effectLst/>
                          <a:latin typeface="Calibri" panose="020F0502020204030204" pitchFamily="34" charset="0"/>
                        </a:rPr>
                        <a:t>Edge Security</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a:t>
                      </a:r>
                    </a:p>
                  </a:txBody>
                  <a:tcPr marL="2392" marR="2392" marT="2392"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6</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8</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6</a:t>
                      </a:r>
                    </a:p>
                  </a:txBody>
                  <a:tcPr marL="2392" marR="2392" marT="2392"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39148917"/>
                  </a:ext>
                </a:extLst>
              </a:tr>
              <a:tr h="271908">
                <a:tc>
                  <a:txBody>
                    <a:bodyPr/>
                    <a:lstStyle/>
                    <a:p>
                      <a:pPr algn="l" fontAlgn="b"/>
                      <a:r>
                        <a:rPr lang="en-US" sz="800" b="1" i="0" u="none" strike="noStrike" dirty="0">
                          <a:solidFill>
                            <a:srgbClr val="000000"/>
                          </a:solidFill>
                          <a:effectLst/>
                          <a:latin typeface="Calibri" panose="020F0502020204030204" pitchFamily="34" charset="0"/>
                        </a:rPr>
                        <a:t>Silver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0CECE"/>
                    </a:solidFill>
                  </a:tcPr>
                </a:tc>
                <a:tc>
                  <a:txBody>
                    <a:bodyPr/>
                    <a:lstStyle/>
                    <a:p>
                      <a:pPr algn="l" fontAlgn="b"/>
                      <a:r>
                        <a:rPr lang="en-US" sz="800" b="0" i="0" u="none" strike="noStrike" dirty="0">
                          <a:solidFill>
                            <a:srgbClr val="000000"/>
                          </a:solidFill>
                          <a:effectLst/>
                          <a:latin typeface="Calibri" panose="020F0502020204030204" pitchFamily="34" charset="0"/>
                        </a:rPr>
                        <a:t>Enterprise Systems</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19</a:t>
                      </a:r>
                    </a:p>
                  </a:txBody>
                  <a:tcPr marL="2392" marR="2392" marT="2392"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26</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33</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10</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16</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tc>
                  <a:txBody>
                    <a:bodyPr/>
                    <a:lstStyle/>
                    <a:p>
                      <a:pPr algn="ctr" fontAlgn="b"/>
                      <a:r>
                        <a:rPr lang="en-US" sz="800" b="0" i="0" u="none" strike="noStrike" dirty="0">
                          <a:solidFill>
                            <a:srgbClr val="000000"/>
                          </a:solidFill>
                          <a:effectLst/>
                          <a:latin typeface="Calibri" panose="020F0502020204030204" pitchFamily="34" charset="0"/>
                        </a:rPr>
                        <a:t>11</a:t>
                      </a:r>
                    </a:p>
                  </a:txBody>
                  <a:tcPr marL="2392" marR="2392" marT="2392"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D9D9"/>
                    </a:solidFill>
                  </a:tcPr>
                </a:tc>
                <a:extLst>
                  <a:ext uri="{0D108BD9-81ED-4DB2-BD59-A6C34878D82A}">
                    <a16:rowId xmlns:a16="http://schemas.microsoft.com/office/drawing/2014/main" val="1697000970"/>
                  </a:ext>
                </a:extLst>
              </a:tr>
              <a:tr h="260463">
                <a:tc>
                  <a:txBody>
                    <a:bodyPr/>
                    <a:lstStyle/>
                    <a:p>
                      <a:pPr algn="l" fontAlgn="b"/>
                      <a:r>
                        <a:rPr lang="en-US" sz="800" b="1" i="0" u="none" strike="noStrike">
                          <a:solidFill>
                            <a:srgbClr val="000000"/>
                          </a:solidFill>
                          <a:effectLst/>
                          <a:latin typeface="Calibri" panose="020F0502020204030204" pitchFamily="34" charset="0"/>
                        </a:rPr>
                        <a:t>Standard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800" b="0" i="0" u="none" strike="noStrike">
                          <a:solidFill>
                            <a:srgbClr val="000000"/>
                          </a:solidFill>
                          <a:effectLst/>
                          <a:latin typeface="Calibri" panose="020F0502020204030204" pitchFamily="34" charset="0"/>
                        </a:rPr>
                        <a:t>Edge Delivery</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301</a:t>
                      </a:r>
                    </a:p>
                  </a:txBody>
                  <a:tcPr marL="2392" marR="2392" marT="2392" marB="0" anchor="b">
                    <a:lnL w="12700" cap="flat" cmpd="sng" algn="ctr">
                      <a:solidFill>
                        <a:srgbClr val="000000"/>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221</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231</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157</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194</a:t>
                      </a:r>
                    </a:p>
                  </a:txBody>
                  <a:tcPr marL="2392" marR="2392" marT="2392" marB="0" anchor="b">
                    <a:lnL>
                      <a:noFill/>
                    </a:lnL>
                    <a:lnR>
                      <a:noFill/>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122</a:t>
                      </a:r>
                    </a:p>
                  </a:txBody>
                  <a:tcPr marL="2392" marR="2392" marT="2392" marB="0" anchor="b">
                    <a:lnL>
                      <a:noFill/>
                    </a:lnL>
                    <a:lnR w="1270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52865938"/>
                  </a:ext>
                </a:extLst>
              </a:tr>
              <a:tr h="260463">
                <a:tc>
                  <a:txBody>
                    <a:bodyPr/>
                    <a:lstStyle/>
                    <a:p>
                      <a:pPr algn="l" fontAlgn="b"/>
                      <a:r>
                        <a:rPr lang="en-US" sz="800" b="1" i="0" u="none" strike="noStrike">
                          <a:solidFill>
                            <a:srgbClr val="000000"/>
                          </a:solidFill>
                          <a:effectLst/>
                          <a:latin typeface="Calibri" panose="020F0502020204030204" pitchFamily="34" charset="0"/>
                        </a:rPr>
                        <a:t>Standard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800" b="0" i="0" u="none" strike="noStrike">
                          <a:solidFill>
                            <a:srgbClr val="000000"/>
                          </a:solidFill>
                          <a:effectLst/>
                          <a:latin typeface="Calibri" panose="020F0502020204030204" pitchFamily="34" charset="0"/>
                        </a:rPr>
                        <a:t>Edge Security</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51</a:t>
                      </a:r>
                    </a:p>
                  </a:txBody>
                  <a:tcPr marL="2392" marR="2392" marT="2392"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34</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47</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30</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34</a:t>
                      </a:r>
                    </a:p>
                  </a:txBody>
                  <a:tcPr marL="2392" marR="2392" marT="2392"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31</a:t>
                      </a:r>
                    </a:p>
                  </a:txBody>
                  <a:tcPr marL="2392" marR="2392" marT="2392"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4277590044"/>
                  </a:ext>
                </a:extLst>
              </a:tr>
              <a:tr h="260463">
                <a:tc>
                  <a:txBody>
                    <a:bodyPr/>
                    <a:lstStyle/>
                    <a:p>
                      <a:pPr algn="l" fontAlgn="b"/>
                      <a:r>
                        <a:rPr lang="en-US" sz="800" b="1" i="0" u="none" strike="noStrike">
                          <a:solidFill>
                            <a:srgbClr val="000000"/>
                          </a:solidFill>
                          <a:effectLst/>
                          <a:latin typeface="Calibri" panose="020F0502020204030204" pitchFamily="34" charset="0"/>
                        </a:rPr>
                        <a:t>Standard Tier</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800" b="0" i="0" u="none" strike="noStrike">
                          <a:solidFill>
                            <a:srgbClr val="000000"/>
                          </a:solidFill>
                          <a:effectLst/>
                          <a:latin typeface="Calibri" panose="020F0502020204030204" pitchFamily="34" charset="0"/>
                        </a:rPr>
                        <a:t>Enterprise Systems</a:t>
                      </a:r>
                    </a:p>
                  </a:txBody>
                  <a:tcPr marL="2392" marR="2392" marT="239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170</a:t>
                      </a:r>
                    </a:p>
                  </a:txBody>
                  <a:tcPr marL="2392" marR="2392" marT="2392"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52</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131</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94</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119</a:t>
                      </a:r>
                    </a:p>
                  </a:txBody>
                  <a:tcPr marL="2392" marR="2392" marT="239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146</a:t>
                      </a:r>
                    </a:p>
                  </a:txBody>
                  <a:tcPr marL="2392" marR="2392" marT="2392"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70907603"/>
                  </a:ext>
                </a:extLst>
              </a:tr>
            </a:tbl>
          </a:graphicData>
        </a:graphic>
      </p:graphicFrame>
    </p:spTree>
    <p:extLst>
      <p:ext uri="{BB962C8B-B14F-4D97-AF65-F5344CB8AC3E}">
        <p14:creationId xmlns:p14="http://schemas.microsoft.com/office/powerpoint/2010/main" val="4197037855"/>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A3359-C3D9-2849-8E14-DAA8036B2382}"/>
              </a:ext>
            </a:extLst>
          </p:cNvPr>
          <p:cNvSpPr>
            <a:spLocks noGrp="1"/>
          </p:cNvSpPr>
          <p:nvPr>
            <p:ph type="title"/>
          </p:nvPr>
        </p:nvSpPr>
        <p:spPr>
          <a:xfrm>
            <a:off x="3083173" y="446810"/>
            <a:ext cx="2921693" cy="240835"/>
          </a:xfrm>
        </p:spPr>
        <p:txBody>
          <a:bodyPr/>
          <a:lstStyle/>
          <a:p>
            <a:r>
              <a:rPr lang="en-US" sz="2000" dirty="0"/>
              <a:t>Product Breakdown by Tiers</a:t>
            </a:r>
          </a:p>
        </p:txBody>
      </p:sp>
      <p:sp>
        <p:nvSpPr>
          <p:cNvPr id="3" name="Footer Placeholder 2">
            <a:extLst>
              <a:ext uri="{FF2B5EF4-FFF2-40B4-BE49-F238E27FC236}">
                <a16:creationId xmlns:a16="http://schemas.microsoft.com/office/drawing/2014/main" id="{24575BC8-4A8E-0942-841A-4F4CC3C9C2A4}"/>
              </a:ext>
            </a:extLst>
          </p:cNvPr>
          <p:cNvSpPr>
            <a:spLocks noGrp="1"/>
          </p:cNvSpPr>
          <p:nvPr>
            <p:ph type="ftr" sz="quarter" idx="10"/>
          </p:nvPr>
        </p:nvSpPr>
        <p:spPr/>
        <p:txBody>
          <a:bodyPr/>
          <a:lstStyle/>
          <a:p>
            <a:r>
              <a:rPr lang="en-US" dirty="0"/>
              <a:t>© StackPath | Proprietary  &amp; Confidential | Do not distribute.</a:t>
            </a:r>
          </a:p>
        </p:txBody>
      </p:sp>
      <p:sp>
        <p:nvSpPr>
          <p:cNvPr id="4" name="Slide Number Placeholder 3">
            <a:extLst>
              <a:ext uri="{FF2B5EF4-FFF2-40B4-BE49-F238E27FC236}">
                <a16:creationId xmlns:a16="http://schemas.microsoft.com/office/drawing/2014/main" id="{B0B39CBE-403F-3A4C-9052-F52CDEC576DA}"/>
              </a:ext>
            </a:extLst>
          </p:cNvPr>
          <p:cNvSpPr>
            <a:spLocks noGrp="1"/>
          </p:cNvSpPr>
          <p:nvPr>
            <p:ph type="sldNum" sz="quarter" idx="11"/>
          </p:nvPr>
        </p:nvSpPr>
        <p:spPr/>
        <p:txBody>
          <a:bodyPr/>
          <a:lstStyle/>
          <a:p>
            <a:fld id="{7C82D06F-DA42-4D26-892C-0898756F3F51}" type="slidenum">
              <a:rPr lang="en-US" smtClean="0"/>
              <a:pPr/>
              <a:t>4</a:t>
            </a:fld>
            <a:endParaRPr lang="en-US" dirty="0"/>
          </a:p>
        </p:txBody>
      </p:sp>
      <p:sp>
        <p:nvSpPr>
          <p:cNvPr id="5" name="Text Placeholder 4">
            <a:extLst>
              <a:ext uri="{FF2B5EF4-FFF2-40B4-BE49-F238E27FC236}">
                <a16:creationId xmlns:a16="http://schemas.microsoft.com/office/drawing/2014/main" id="{D9FFAEA3-6CE7-6A4F-A6DF-88ADC3C8FEBA}"/>
              </a:ext>
            </a:extLst>
          </p:cNvPr>
          <p:cNvSpPr>
            <a:spLocks noGrp="1"/>
          </p:cNvSpPr>
          <p:nvPr>
            <p:ph type="body" sz="quarter" idx="12"/>
          </p:nvPr>
        </p:nvSpPr>
        <p:spPr>
          <a:xfrm>
            <a:off x="68580" y="94394"/>
            <a:ext cx="2208468" cy="124650"/>
          </a:xfrm>
        </p:spPr>
        <p:txBody>
          <a:bodyPr/>
          <a:lstStyle/>
          <a:p>
            <a:r>
              <a:rPr lang="en-US" dirty="0"/>
              <a:t>January 2023 – June 2023</a:t>
            </a:r>
          </a:p>
        </p:txBody>
      </p:sp>
      <p:sp>
        <p:nvSpPr>
          <p:cNvPr id="18" name="TextBox 17">
            <a:extLst>
              <a:ext uri="{FF2B5EF4-FFF2-40B4-BE49-F238E27FC236}">
                <a16:creationId xmlns:a16="http://schemas.microsoft.com/office/drawing/2014/main" id="{189093D9-8E31-7CF0-787B-1AD5F617F2E5}"/>
              </a:ext>
            </a:extLst>
          </p:cNvPr>
          <p:cNvSpPr txBox="1"/>
          <p:nvPr/>
        </p:nvSpPr>
        <p:spPr>
          <a:xfrm>
            <a:off x="-396054" y="5763873"/>
            <a:ext cx="4015367" cy="215444"/>
          </a:xfrm>
          <a:prstGeom prst="rect">
            <a:avLst/>
          </a:prstGeom>
          <a:noFill/>
        </p:spPr>
        <p:txBody>
          <a:bodyPr wrap="square" rtlCol="0">
            <a:spAutoFit/>
          </a:bodyPr>
          <a:lstStyle/>
          <a:p>
            <a:pPr marL="628650" lvl="1" indent="-171450">
              <a:buFont typeface="Wingdings" panose="05000000000000000000" pitchFamily="2" charset="2"/>
              <a:buChar char="v"/>
            </a:pPr>
            <a:r>
              <a:rPr lang="en-US" sz="800" i="1" dirty="0"/>
              <a:t>These Product charts do not include a count of tickets Closed By Merge </a:t>
            </a:r>
          </a:p>
        </p:txBody>
      </p:sp>
      <p:graphicFrame>
        <p:nvGraphicFramePr>
          <p:cNvPr id="8" name="Table 7">
            <a:extLst>
              <a:ext uri="{FF2B5EF4-FFF2-40B4-BE49-F238E27FC236}">
                <a16:creationId xmlns:a16="http://schemas.microsoft.com/office/drawing/2014/main" id="{3C17E7E5-1161-A8A7-F765-80590EC38D30}"/>
              </a:ext>
            </a:extLst>
          </p:cNvPr>
          <p:cNvGraphicFramePr>
            <a:graphicFrameLocks noGrp="1"/>
          </p:cNvGraphicFramePr>
          <p:nvPr>
            <p:extLst>
              <p:ext uri="{D42A27DB-BD31-4B8C-83A1-F6EECF244321}">
                <p14:modId xmlns:p14="http://schemas.microsoft.com/office/powerpoint/2010/main" val="652446901"/>
              </p:ext>
            </p:extLst>
          </p:nvPr>
        </p:nvGraphicFramePr>
        <p:xfrm>
          <a:off x="4571995" y="869276"/>
          <a:ext cx="4389117" cy="2370883"/>
        </p:xfrm>
        <a:graphic>
          <a:graphicData uri="http://schemas.openxmlformats.org/drawingml/2006/table">
            <a:tbl>
              <a:tblPr/>
              <a:tblGrid>
                <a:gridCol w="693018">
                  <a:extLst>
                    <a:ext uri="{9D8B030D-6E8A-4147-A177-3AD203B41FA5}">
                      <a16:colId xmlns:a16="http://schemas.microsoft.com/office/drawing/2014/main" val="2180092902"/>
                    </a:ext>
                  </a:extLst>
                </a:gridCol>
                <a:gridCol w="1034907">
                  <a:extLst>
                    <a:ext uri="{9D8B030D-6E8A-4147-A177-3AD203B41FA5}">
                      <a16:colId xmlns:a16="http://schemas.microsoft.com/office/drawing/2014/main" val="3238163628"/>
                    </a:ext>
                  </a:extLst>
                </a:gridCol>
                <a:gridCol w="443532">
                  <a:extLst>
                    <a:ext uri="{9D8B030D-6E8A-4147-A177-3AD203B41FA5}">
                      <a16:colId xmlns:a16="http://schemas.microsoft.com/office/drawing/2014/main" val="951315214"/>
                    </a:ext>
                  </a:extLst>
                </a:gridCol>
                <a:gridCol w="443532">
                  <a:extLst>
                    <a:ext uri="{9D8B030D-6E8A-4147-A177-3AD203B41FA5}">
                      <a16:colId xmlns:a16="http://schemas.microsoft.com/office/drawing/2014/main" val="2765331322"/>
                    </a:ext>
                  </a:extLst>
                </a:gridCol>
                <a:gridCol w="443532">
                  <a:extLst>
                    <a:ext uri="{9D8B030D-6E8A-4147-A177-3AD203B41FA5}">
                      <a16:colId xmlns:a16="http://schemas.microsoft.com/office/drawing/2014/main" val="3635856390"/>
                    </a:ext>
                  </a:extLst>
                </a:gridCol>
                <a:gridCol w="443532">
                  <a:extLst>
                    <a:ext uri="{9D8B030D-6E8A-4147-A177-3AD203B41FA5}">
                      <a16:colId xmlns:a16="http://schemas.microsoft.com/office/drawing/2014/main" val="1559105784"/>
                    </a:ext>
                  </a:extLst>
                </a:gridCol>
                <a:gridCol w="443532">
                  <a:extLst>
                    <a:ext uri="{9D8B030D-6E8A-4147-A177-3AD203B41FA5}">
                      <a16:colId xmlns:a16="http://schemas.microsoft.com/office/drawing/2014/main" val="1368602339"/>
                    </a:ext>
                  </a:extLst>
                </a:gridCol>
                <a:gridCol w="443532">
                  <a:extLst>
                    <a:ext uri="{9D8B030D-6E8A-4147-A177-3AD203B41FA5}">
                      <a16:colId xmlns:a16="http://schemas.microsoft.com/office/drawing/2014/main" val="780113192"/>
                    </a:ext>
                  </a:extLst>
                </a:gridCol>
              </a:tblGrid>
              <a:tr h="191333">
                <a:tc>
                  <a:txBody>
                    <a:bodyPr/>
                    <a:lstStyle/>
                    <a:p>
                      <a:pPr algn="ctr" fontAlgn="ctr"/>
                      <a:r>
                        <a:rPr lang="en-US" sz="900" b="1" i="0" u="none" strike="noStrike" dirty="0">
                          <a:solidFill>
                            <a:srgbClr val="FFFFFF"/>
                          </a:solidFill>
                          <a:effectLst/>
                          <a:latin typeface="Calibri" panose="020F0502020204030204" pitchFamily="34" charset="0"/>
                        </a:rPr>
                        <a:t>Support Tier</a:t>
                      </a:r>
                    </a:p>
                  </a:txBody>
                  <a:tcPr marL="2551" marR="2551" marT="2551"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Product</a:t>
                      </a:r>
                    </a:p>
                  </a:txBody>
                  <a:tcPr marL="2551" marR="2551" marT="2551" marB="0" anchor="ctr">
                    <a:lnL>
                      <a:noFill/>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Jan-23</a:t>
                      </a:r>
                    </a:p>
                  </a:txBody>
                  <a:tcPr marL="2551" marR="2551" marT="255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Feb-23</a:t>
                      </a:r>
                    </a:p>
                  </a:txBody>
                  <a:tcPr marL="2551" marR="2551" marT="255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Mar-23</a:t>
                      </a:r>
                    </a:p>
                  </a:txBody>
                  <a:tcPr marL="2551" marR="2551" marT="255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Apr-23</a:t>
                      </a:r>
                    </a:p>
                  </a:txBody>
                  <a:tcPr marL="2551" marR="2551" marT="255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May-23</a:t>
                      </a:r>
                    </a:p>
                  </a:txBody>
                  <a:tcPr marL="2551" marR="2551" marT="2551"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Jun-23</a:t>
                      </a:r>
                    </a:p>
                  </a:txBody>
                  <a:tcPr marL="2551" marR="2551" marT="2551"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000000"/>
                    </a:solidFill>
                  </a:tcPr>
                </a:tc>
                <a:extLst>
                  <a:ext uri="{0D108BD9-81ED-4DB2-BD59-A6C34878D82A}">
                    <a16:rowId xmlns:a16="http://schemas.microsoft.com/office/drawing/2014/main" val="2387938730"/>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Account</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FFE699"/>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2CC"/>
                    </a:solidFill>
                  </a:tcPr>
                </a:tc>
                <a:extLst>
                  <a:ext uri="{0D108BD9-81ED-4DB2-BD59-A6C34878D82A}">
                    <a16:rowId xmlns:a16="http://schemas.microsoft.com/office/drawing/2014/main" val="641392039"/>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Billing</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699"/>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2438907737"/>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CDN</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14</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7DD"/>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1C6"/>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7DD"/>
                    </a:solidFill>
                  </a:tcPr>
                </a:tc>
                <a:tc>
                  <a:txBody>
                    <a:bodyPr/>
                    <a:lstStyle/>
                    <a:p>
                      <a:pPr algn="ctr" fontAlgn="b"/>
                      <a:r>
                        <a:rPr lang="en-US" sz="900" b="0" i="0" u="none" strike="noStrike">
                          <a:solidFill>
                            <a:srgbClr val="000000"/>
                          </a:solidFill>
                          <a:effectLst/>
                          <a:latin typeface="Calibri" panose="020F0502020204030204" pitchFamily="34" charset="0"/>
                        </a:rPr>
                        <a:t>12</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082"/>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855848917"/>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dirty="0">
                          <a:solidFill>
                            <a:srgbClr val="000000"/>
                          </a:solidFill>
                          <a:effectLst/>
                          <a:latin typeface="Calibri" panose="020F0502020204030204" pitchFamily="34" charset="0"/>
                        </a:rPr>
                        <a:t>Colocation</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7DD"/>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7DD"/>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EB8"/>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2926842718"/>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DNS</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D966"/>
                    </a:solidFill>
                  </a:tcPr>
                </a:tc>
                <a:extLst>
                  <a:ext uri="{0D108BD9-81ED-4DB2-BD59-A6C34878D82A}">
                    <a16:rowId xmlns:a16="http://schemas.microsoft.com/office/drawing/2014/main" val="1577624770"/>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Network</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699"/>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D966"/>
                    </a:solidFill>
                  </a:tcPr>
                </a:tc>
                <a:extLst>
                  <a:ext uri="{0D108BD9-81ED-4DB2-BD59-A6C34878D82A}">
                    <a16:rowId xmlns:a16="http://schemas.microsoft.com/office/drawing/2014/main" val="715821576"/>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Object Storage</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AAB"/>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AAB"/>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1339626844"/>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Portal</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1668691059"/>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Serverless</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530002217"/>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SSL</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EB8"/>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EB8"/>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D966"/>
                    </a:solidFill>
                  </a:tcPr>
                </a:tc>
                <a:extLst>
                  <a:ext uri="{0D108BD9-81ED-4DB2-BD59-A6C34878D82A}">
                    <a16:rowId xmlns:a16="http://schemas.microsoft.com/office/drawing/2014/main" val="603777656"/>
                  </a:ext>
                </a:extLst>
              </a:tr>
              <a:tr h="166378">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Untagged Chats</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D966"/>
                    </a:solidFill>
                  </a:tcPr>
                </a:tc>
                <a:extLst>
                  <a:ext uri="{0D108BD9-81ED-4DB2-BD59-A6C34878D82A}">
                    <a16:rowId xmlns:a16="http://schemas.microsoft.com/office/drawing/2014/main" val="2784898544"/>
                  </a:ext>
                </a:extLst>
              </a:tr>
              <a:tr h="174696">
                <a:tc>
                  <a:txBody>
                    <a:bodyPr/>
                    <a:lstStyle/>
                    <a:p>
                      <a:pPr algn="l" fontAlgn="b"/>
                      <a:r>
                        <a:rPr lang="en-US" sz="900" b="1" i="0" u="none" strike="noStrike">
                          <a:solidFill>
                            <a:srgbClr val="000000"/>
                          </a:solidFill>
                          <a:effectLst/>
                          <a:latin typeface="Calibri" panose="020F0502020204030204" pitchFamily="34" charset="0"/>
                        </a:rPr>
                        <a:t>Gold Tier</a:t>
                      </a:r>
                    </a:p>
                  </a:txBody>
                  <a:tcPr marL="2551" marR="2551" marT="25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algn="l" fontAlgn="b"/>
                      <a:r>
                        <a:rPr lang="en-US" sz="900" b="0" i="0" u="none" strike="noStrike">
                          <a:solidFill>
                            <a:srgbClr val="000000"/>
                          </a:solidFill>
                          <a:effectLst/>
                          <a:latin typeface="Calibri" panose="020F0502020204030204" pitchFamily="34" charset="0"/>
                        </a:rPr>
                        <a:t>WAF</a:t>
                      </a:r>
                    </a:p>
                  </a:txBody>
                  <a:tcPr marL="2551" marR="2551" marT="2551"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EAAB"/>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EAAB"/>
                    </a:solidFill>
                  </a:tcPr>
                </a:tc>
                <a:extLst>
                  <a:ext uri="{0D108BD9-81ED-4DB2-BD59-A6C34878D82A}">
                    <a16:rowId xmlns:a16="http://schemas.microsoft.com/office/drawing/2014/main" val="213934084"/>
                  </a:ext>
                </a:extLst>
              </a:tr>
              <a:tr h="174696">
                <a:tc gridSpan="2">
                  <a:txBody>
                    <a:bodyPr/>
                    <a:lstStyle/>
                    <a:p>
                      <a:pPr algn="ctr" fontAlgn="b"/>
                      <a:r>
                        <a:rPr lang="en-US" sz="900" b="1" i="0" u="none" strike="noStrike">
                          <a:solidFill>
                            <a:srgbClr val="000000"/>
                          </a:solidFill>
                          <a:effectLst/>
                          <a:latin typeface="Calibri" panose="020F0502020204030204" pitchFamily="34" charset="0"/>
                        </a:rPr>
                        <a:t>TOTAL</a:t>
                      </a:r>
                    </a:p>
                  </a:txBody>
                  <a:tcPr marL="2551" marR="2551" marT="2551" marB="0" anchor="b">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a:txBody>
                    <a:bodyPr/>
                    <a:lstStyle/>
                    <a:p>
                      <a:pPr algn="ctr" fontAlgn="b"/>
                      <a:r>
                        <a:rPr lang="en-US" sz="900" b="0" i="0" u="none" strike="noStrike">
                          <a:solidFill>
                            <a:srgbClr val="000000"/>
                          </a:solidFill>
                          <a:effectLst/>
                          <a:latin typeface="Calibri" panose="020F0502020204030204" pitchFamily="34" charset="0"/>
                        </a:rPr>
                        <a:t>25</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16</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12</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18</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15</a:t>
                      </a:r>
                    </a:p>
                  </a:txBody>
                  <a:tcPr marL="2551" marR="2551" marT="2551"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63998725"/>
                  </a:ext>
                </a:extLst>
              </a:tr>
            </a:tbl>
          </a:graphicData>
        </a:graphic>
      </p:graphicFrame>
      <p:graphicFrame>
        <p:nvGraphicFramePr>
          <p:cNvPr id="11" name="Table 10">
            <a:extLst>
              <a:ext uri="{FF2B5EF4-FFF2-40B4-BE49-F238E27FC236}">
                <a16:creationId xmlns:a16="http://schemas.microsoft.com/office/drawing/2014/main" id="{89CD6495-DB4D-4ED6-639F-484516BCA689}"/>
              </a:ext>
            </a:extLst>
          </p:cNvPr>
          <p:cNvGraphicFramePr>
            <a:graphicFrameLocks noGrp="1"/>
          </p:cNvGraphicFramePr>
          <p:nvPr>
            <p:extLst>
              <p:ext uri="{D42A27DB-BD31-4B8C-83A1-F6EECF244321}">
                <p14:modId xmlns:p14="http://schemas.microsoft.com/office/powerpoint/2010/main" val="2133782304"/>
              </p:ext>
            </p:extLst>
          </p:nvPr>
        </p:nvGraphicFramePr>
        <p:xfrm>
          <a:off x="88500" y="866786"/>
          <a:ext cx="4389115" cy="2370884"/>
        </p:xfrm>
        <a:graphic>
          <a:graphicData uri="http://schemas.openxmlformats.org/drawingml/2006/table">
            <a:tbl>
              <a:tblPr/>
              <a:tblGrid>
                <a:gridCol w="693017">
                  <a:extLst>
                    <a:ext uri="{9D8B030D-6E8A-4147-A177-3AD203B41FA5}">
                      <a16:colId xmlns:a16="http://schemas.microsoft.com/office/drawing/2014/main" val="4218365955"/>
                    </a:ext>
                  </a:extLst>
                </a:gridCol>
                <a:gridCol w="1034906">
                  <a:extLst>
                    <a:ext uri="{9D8B030D-6E8A-4147-A177-3AD203B41FA5}">
                      <a16:colId xmlns:a16="http://schemas.microsoft.com/office/drawing/2014/main" val="4089067225"/>
                    </a:ext>
                  </a:extLst>
                </a:gridCol>
                <a:gridCol w="443532">
                  <a:extLst>
                    <a:ext uri="{9D8B030D-6E8A-4147-A177-3AD203B41FA5}">
                      <a16:colId xmlns:a16="http://schemas.microsoft.com/office/drawing/2014/main" val="3240067351"/>
                    </a:ext>
                  </a:extLst>
                </a:gridCol>
                <a:gridCol w="443532">
                  <a:extLst>
                    <a:ext uri="{9D8B030D-6E8A-4147-A177-3AD203B41FA5}">
                      <a16:colId xmlns:a16="http://schemas.microsoft.com/office/drawing/2014/main" val="2505405692"/>
                    </a:ext>
                  </a:extLst>
                </a:gridCol>
                <a:gridCol w="443532">
                  <a:extLst>
                    <a:ext uri="{9D8B030D-6E8A-4147-A177-3AD203B41FA5}">
                      <a16:colId xmlns:a16="http://schemas.microsoft.com/office/drawing/2014/main" val="3255192141"/>
                    </a:ext>
                  </a:extLst>
                </a:gridCol>
                <a:gridCol w="443532">
                  <a:extLst>
                    <a:ext uri="{9D8B030D-6E8A-4147-A177-3AD203B41FA5}">
                      <a16:colId xmlns:a16="http://schemas.microsoft.com/office/drawing/2014/main" val="2079123899"/>
                    </a:ext>
                  </a:extLst>
                </a:gridCol>
                <a:gridCol w="443532">
                  <a:extLst>
                    <a:ext uri="{9D8B030D-6E8A-4147-A177-3AD203B41FA5}">
                      <a16:colId xmlns:a16="http://schemas.microsoft.com/office/drawing/2014/main" val="258932901"/>
                    </a:ext>
                  </a:extLst>
                </a:gridCol>
                <a:gridCol w="443532">
                  <a:extLst>
                    <a:ext uri="{9D8B030D-6E8A-4147-A177-3AD203B41FA5}">
                      <a16:colId xmlns:a16="http://schemas.microsoft.com/office/drawing/2014/main" val="3337743747"/>
                    </a:ext>
                  </a:extLst>
                </a:gridCol>
              </a:tblGrid>
              <a:tr h="189308">
                <a:tc>
                  <a:txBody>
                    <a:bodyPr/>
                    <a:lstStyle/>
                    <a:p>
                      <a:pPr algn="ctr" fontAlgn="ctr"/>
                      <a:r>
                        <a:rPr lang="en-US" sz="900" b="1" i="0" u="none" strike="noStrike">
                          <a:solidFill>
                            <a:srgbClr val="FFFFFF"/>
                          </a:solidFill>
                          <a:effectLst/>
                          <a:latin typeface="Calibri" panose="020F0502020204030204" pitchFamily="34" charset="0"/>
                        </a:rPr>
                        <a:t>Support Tier</a:t>
                      </a:r>
                    </a:p>
                  </a:txBody>
                  <a:tcPr marL="2765" marR="2765" marT="2765"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dirty="0">
                          <a:solidFill>
                            <a:srgbClr val="FFFFFF"/>
                          </a:solidFill>
                          <a:effectLst/>
                          <a:latin typeface="Calibri" panose="020F0502020204030204" pitchFamily="34" charset="0"/>
                        </a:rPr>
                        <a:t>Product</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Jan-23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Feb-23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Mar-23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Apr-23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May-23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Jun-23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030544235"/>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Account</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16</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080"/>
                    </a:solidFill>
                  </a:tcPr>
                </a:tc>
                <a:tc>
                  <a:txBody>
                    <a:bodyPr/>
                    <a:lstStyle/>
                    <a:p>
                      <a:pPr algn="ctr" fontAlgn="b"/>
                      <a:r>
                        <a:rPr lang="en-US" sz="900" b="0" i="0" u="none" strike="noStrike">
                          <a:solidFill>
                            <a:srgbClr val="000000"/>
                          </a:solidFill>
                          <a:effectLst/>
                          <a:latin typeface="Calibri" panose="020F0502020204030204" pitchFamily="34" charset="0"/>
                        </a:rPr>
                        <a:t>19</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CF3"/>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CF3"/>
                    </a:solidFill>
                  </a:tcPr>
                </a:tc>
                <a:tc>
                  <a:txBody>
                    <a:bodyPr/>
                    <a:lstStyle/>
                    <a:p>
                      <a:pPr algn="ctr" fontAlgn="b"/>
                      <a:r>
                        <a:rPr lang="en-US" sz="900" b="0" i="0" u="none" strike="noStrike">
                          <a:solidFill>
                            <a:srgbClr val="000000"/>
                          </a:solidFill>
                          <a:effectLst/>
                          <a:latin typeface="Calibri" panose="020F0502020204030204" pitchFamily="34" charset="0"/>
                        </a:rPr>
                        <a:t>10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ECB3"/>
                    </a:solidFill>
                  </a:tcPr>
                </a:tc>
                <a:extLst>
                  <a:ext uri="{0D108BD9-81ED-4DB2-BD59-A6C34878D82A}">
                    <a16:rowId xmlns:a16="http://schemas.microsoft.com/office/drawing/2014/main" val="1015236216"/>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Billing</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D966"/>
                    </a:solidFill>
                  </a:tcPr>
                </a:tc>
                <a:extLst>
                  <a:ext uri="{0D108BD9-81ED-4DB2-BD59-A6C34878D82A}">
                    <a16:rowId xmlns:a16="http://schemas.microsoft.com/office/drawing/2014/main" val="1121016437"/>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CDN</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26</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26</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32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595"/>
                    </a:solidFill>
                  </a:tcPr>
                </a:tc>
                <a:tc>
                  <a:txBody>
                    <a:bodyPr/>
                    <a:lstStyle/>
                    <a:p>
                      <a:pPr algn="ctr" fontAlgn="b"/>
                      <a:r>
                        <a:rPr lang="en-US" sz="900" b="0" i="0" u="none" strike="noStrike">
                          <a:solidFill>
                            <a:srgbClr val="000000"/>
                          </a:solidFill>
                          <a:effectLst/>
                          <a:latin typeface="Calibri" panose="020F0502020204030204" pitchFamily="34" charset="0"/>
                        </a:rPr>
                        <a:t>37</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17</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CF3"/>
                    </a:solidFill>
                  </a:tcPr>
                </a:tc>
                <a:tc>
                  <a:txBody>
                    <a:bodyPr/>
                    <a:lstStyle/>
                    <a:p>
                      <a:pPr algn="ctr" fontAlgn="b"/>
                      <a:r>
                        <a:rPr lang="en-US" sz="900" b="0" i="0" u="none" strike="noStrike">
                          <a:solidFill>
                            <a:srgbClr val="000000"/>
                          </a:solidFill>
                          <a:effectLst/>
                          <a:latin typeface="Calibri" panose="020F0502020204030204" pitchFamily="34" charset="0"/>
                        </a:rPr>
                        <a:t>14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2259551445"/>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Colocation</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2CC"/>
                    </a:solidFill>
                  </a:tcPr>
                </a:tc>
                <a:extLst>
                  <a:ext uri="{0D108BD9-81ED-4DB2-BD59-A6C34878D82A}">
                    <a16:rowId xmlns:a16="http://schemas.microsoft.com/office/drawing/2014/main" val="3198078135"/>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DNS</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850405263"/>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Network</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7DD"/>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AAB"/>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AAB"/>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7DD"/>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1872962228"/>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Object Storage</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D966"/>
                    </a:solidFill>
                  </a:tcPr>
                </a:tc>
                <a:extLst>
                  <a:ext uri="{0D108BD9-81ED-4DB2-BD59-A6C34878D82A}">
                    <a16:rowId xmlns:a16="http://schemas.microsoft.com/office/drawing/2014/main" val="2164417910"/>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Portal</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1059926623"/>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SSL</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solidFill>
                      <a:srgbClr val="FFE699"/>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396474731"/>
                  </a:ext>
                </a:extLst>
              </a:tr>
              <a:tr h="180296">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Untagged Chats</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9</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8</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AAB"/>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3D0"/>
                    </a:solidFill>
                  </a:tcPr>
                </a:tc>
                <a:tc>
                  <a:txBody>
                    <a:bodyPr/>
                    <a:lstStyle/>
                    <a:p>
                      <a:pPr algn="ctr" fontAlgn="b"/>
                      <a:r>
                        <a:rPr lang="en-US" sz="900" b="0" i="0" u="none" strike="noStrike">
                          <a:solidFill>
                            <a:srgbClr val="000000"/>
                          </a:solidFill>
                          <a:effectLst/>
                          <a:latin typeface="Calibri" panose="020F0502020204030204" pitchFamily="34" charset="0"/>
                        </a:rPr>
                        <a:t>8</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AAB"/>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5D8"/>
                    </a:solidFill>
                  </a:tcPr>
                </a:tc>
                <a:extLst>
                  <a:ext uri="{0D108BD9-81ED-4DB2-BD59-A6C34878D82A}">
                    <a16:rowId xmlns:a16="http://schemas.microsoft.com/office/drawing/2014/main" val="3127011961"/>
                  </a:ext>
                </a:extLst>
              </a:tr>
              <a:tr h="189308">
                <a:tc>
                  <a:txBody>
                    <a:bodyPr/>
                    <a:lstStyle/>
                    <a:p>
                      <a:pPr algn="l" fontAlgn="b"/>
                      <a:r>
                        <a:rPr lang="en-US" sz="900" b="1" i="0" u="none" strike="noStrike">
                          <a:solidFill>
                            <a:srgbClr val="000000"/>
                          </a:solidFill>
                          <a:effectLst/>
                          <a:latin typeface="Calibri" panose="020F0502020204030204" pitchFamily="34" charset="0"/>
                        </a:rPr>
                        <a:t>Platinum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5E4E2"/>
                    </a:solidFill>
                  </a:tcPr>
                </a:tc>
                <a:tc>
                  <a:txBody>
                    <a:bodyPr/>
                    <a:lstStyle/>
                    <a:p>
                      <a:pPr algn="l" fontAlgn="b"/>
                      <a:r>
                        <a:rPr lang="en-US" sz="900" b="0" i="0" u="none" strike="noStrike">
                          <a:solidFill>
                            <a:srgbClr val="000000"/>
                          </a:solidFill>
                          <a:effectLst/>
                          <a:latin typeface="Calibri" panose="020F0502020204030204" pitchFamily="34" charset="0"/>
                        </a:rPr>
                        <a:t>WAF</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AAB"/>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7DD"/>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EAAB"/>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7DD"/>
                    </a:solidFill>
                  </a:tcPr>
                </a:tc>
                <a:extLst>
                  <a:ext uri="{0D108BD9-81ED-4DB2-BD59-A6C34878D82A}">
                    <a16:rowId xmlns:a16="http://schemas.microsoft.com/office/drawing/2014/main" val="2802677242"/>
                  </a:ext>
                </a:extLst>
              </a:tr>
              <a:tr h="189308">
                <a:tc gridSpan="2">
                  <a:txBody>
                    <a:bodyPr/>
                    <a:lstStyle/>
                    <a:p>
                      <a:pPr algn="ctr" fontAlgn="b"/>
                      <a:r>
                        <a:rPr lang="en-US" sz="900" b="1" i="0" u="none" strike="noStrike">
                          <a:solidFill>
                            <a:srgbClr val="000000"/>
                          </a:solidFill>
                          <a:effectLst/>
                          <a:latin typeface="Calibri" panose="020F0502020204030204" pitchFamily="34" charset="0"/>
                        </a:rPr>
                        <a:t>TOTAL</a:t>
                      </a:r>
                    </a:p>
                  </a:txBody>
                  <a:tcPr marL="2765" marR="2765" marT="2765" marB="0" anchor="b">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a:txBody>
                    <a:bodyPr/>
                    <a:lstStyle/>
                    <a:p>
                      <a:pPr algn="ctr" fontAlgn="b"/>
                      <a:r>
                        <a:rPr lang="en-US" sz="900" b="0" i="0" u="none" strike="noStrike" dirty="0">
                          <a:solidFill>
                            <a:srgbClr val="000000"/>
                          </a:solidFill>
                          <a:effectLst/>
                          <a:latin typeface="Calibri" panose="020F0502020204030204" pitchFamily="34" charset="0"/>
                        </a:rPr>
                        <a:t>48</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53</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32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2078761"/>
                  </a:ext>
                </a:extLst>
              </a:tr>
            </a:tbl>
          </a:graphicData>
        </a:graphic>
      </p:graphicFrame>
      <p:graphicFrame>
        <p:nvGraphicFramePr>
          <p:cNvPr id="14" name="Table 13">
            <a:extLst>
              <a:ext uri="{FF2B5EF4-FFF2-40B4-BE49-F238E27FC236}">
                <a16:creationId xmlns:a16="http://schemas.microsoft.com/office/drawing/2014/main" id="{C629543B-4DA0-2A80-BF09-E252395BB6EE}"/>
              </a:ext>
            </a:extLst>
          </p:cNvPr>
          <p:cNvGraphicFramePr>
            <a:graphicFrameLocks noGrp="1"/>
          </p:cNvGraphicFramePr>
          <p:nvPr>
            <p:extLst>
              <p:ext uri="{D42A27DB-BD31-4B8C-83A1-F6EECF244321}">
                <p14:modId xmlns:p14="http://schemas.microsoft.com/office/powerpoint/2010/main" val="2572320799"/>
              </p:ext>
            </p:extLst>
          </p:nvPr>
        </p:nvGraphicFramePr>
        <p:xfrm>
          <a:off x="68579" y="3392355"/>
          <a:ext cx="4389115" cy="2359146"/>
        </p:xfrm>
        <a:graphic>
          <a:graphicData uri="http://schemas.openxmlformats.org/drawingml/2006/table">
            <a:tbl>
              <a:tblPr/>
              <a:tblGrid>
                <a:gridCol w="693017">
                  <a:extLst>
                    <a:ext uri="{9D8B030D-6E8A-4147-A177-3AD203B41FA5}">
                      <a16:colId xmlns:a16="http://schemas.microsoft.com/office/drawing/2014/main" val="2495174477"/>
                    </a:ext>
                  </a:extLst>
                </a:gridCol>
                <a:gridCol w="1034906">
                  <a:extLst>
                    <a:ext uri="{9D8B030D-6E8A-4147-A177-3AD203B41FA5}">
                      <a16:colId xmlns:a16="http://schemas.microsoft.com/office/drawing/2014/main" val="173758345"/>
                    </a:ext>
                  </a:extLst>
                </a:gridCol>
                <a:gridCol w="443532">
                  <a:extLst>
                    <a:ext uri="{9D8B030D-6E8A-4147-A177-3AD203B41FA5}">
                      <a16:colId xmlns:a16="http://schemas.microsoft.com/office/drawing/2014/main" val="1654531926"/>
                    </a:ext>
                  </a:extLst>
                </a:gridCol>
                <a:gridCol w="443532">
                  <a:extLst>
                    <a:ext uri="{9D8B030D-6E8A-4147-A177-3AD203B41FA5}">
                      <a16:colId xmlns:a16="http://schemas.microsoft.com/office/drawing/2014/main" val="2363077148"/>
                    </a:ext>
                  </a:extLst>
                </a:gridCol>
                <a:gridCol w="443532">
                  <a:extLst>
                    <a:ext uri="{9D8B030D-6E8A-4147-A177-3AD203B41FA5}">
                      <a16:colId xmlns:a16="http://schemas.microsoft.com/office/drawing/2014/main" val="3628772429"/>
                    </a:ext>
                  </a:extLst>
                </a:gridCol>
                <a:gridCol w="443532">
                  <a:extLst>
                    <a:ext uri="{9D8B030D-6E8A-4147-A177-3AD203B41FA5}">
                      <a16:colId xmlns:a16="http://schemas.microsoft.com/office/drawing/2014/main" val="3177271190"/>
                    </a:ext>
                  </a:extLst>
                </a:gridCol>
                <a:gridCol w="443532">
                  <a:extLst>
                    <a:ext uri="{9D8B030D-6E8A-4147-A177-3AD203B41FA5}">
                      <a16:colId xmlns:a16="http://schemas.microsoft.com/office/drawing/2014/main" val="1408238617"/>
                    </a:ext>
                  </a:extLst>
                </a:gridCol>
                <a:gridCol w="443532">
                  <a:extLst>
                    <a:ext uri="{9D8B030D-6E8A-4147-A177-3AD203B41FA5}">
                      <a16:colId xmlns:a16="http://schemas.microsoft.com/office/drawing/2014/main" val="3263143409"/>
                    </a:ext>
                  </a:extLst>
                </a:gridCol>
              </a:tblGrid>
              <a:tr h="188372">
                <a:tc>
                  <a:txBody>
                    <a:bodyPr/>
                    <a:lstStyle/>
                    <a:p>
                      <a:pPr algn="ctr" fontAlgn="ctr"/>
                      <a:r>
                        <a:rPr lang="en-US" sz="900" b="1" i="0" u="none" strike="noStrike">
                          <a:solidFill>
                            <a:srgbClr val="FFFFFF"/>
                          </a:solidFill>
                          <a:effectLst/>
                          <a:latin typeface="Calibri" panose="020F0502020204030204" pitchFamily="34" charset="0"/>
                        </a:rPr>
                        <a:t>Support Tier</a:t>
                      </a:r>
                    </a:p>
                  </a:txBody>
                  <a:tcPr marL="2765" marR="2765" marT="2765"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dirty="0">
                          <a:solidFill>
                            <a:srgbClr val="FFFFFF"/>
                          </a:solidFill>
                          <a:effectLst/>
                          <a:latin typeface="Calibri" panose="020F0502020204030204" pitchFamily="34" charset="0"/>
                        </a:rPr>
                        <a:t>Product</a:t>
                      </a:r>
                    </a:p>
                  </a:txBody>
                  <a:tcPr marL="2765" marR="2765" marT="2765" marB="0" anchor="ctr">
                    <a:lnL>
                      <a:noFill/>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Jan-23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Feb-23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Mar-23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Apr-23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May-23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Jun-23</a:t>
                      </a:r>
                    </a:p>
                  </a:txBody>
                  <a:tcPr marL="2765" marR="2765" marT="2765"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3983472516"/>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Account</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4D2"/>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0C3"/>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0C3"/>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DF4"/>
                    </a:solidFill>
                  </a:tcPr>
                </a:tc>
                <a:extLst>
                  <a:ext uri="{0D108BD9-81ED-4DB2-BD59-A6C34878D82A}">
                    <a16:rowId xmlns:a16="http://schemas.microsoft.com/office/drawing/2014/main" val="1889855297"/>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Billing</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EB8"/>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38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291731872"/>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CDN</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93</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DB6"/>
                    </a:solidFill>
                  </a:tcPr>
                </a:tc>
                <a:tc>
                  <a:txBody>
                    <a:bodyPr/>
                    <a:lstStyle/>
                    <a:p>
                      <a:pPr algn="ctr" fontAlgn="b"/>
                      <a:r>
                        <a:rPr lang="en-US" sz="900" b="0" i="0" u="none" strike="noStrike">
                          <a:solidFill>
                            <a:srgbClr val="000000"/>
                          </a:solidFill>
                          <a:effectLst/>
                          <a:latin typeface="Calibri" panose="020F0502020204030204" pitchFamily="34" charset="0"/>
                        </a:rPr>
                        <a:t>67</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6DA"/>
                    </a:solidFill>
                  </a:tcPr>
                </a:tc>
                <a:tc>
                  <a:txBody>
                    <a:bodyPr/>
                    <a:lstStyle/>
                    <a:p>
                      <a:pPr algn="ctr" fontAlgn="b"/>
                      <a:r>
                        <a:rPr lang="en-US" sz="900" b="0" i="0" u="none" strike="noStrike">
                          <a:solidFill>
                            <a:srgbClr val="000000"/>
                          </a:solidFill>
                          <a:effectLst/>
                          <a:latin typeface="Calibri" panose="020F0502020204030204" pitchFamily="34" charset="0"/>
                        </a:rPr>
                        <a:t>84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0C1"/>
                    </a:solidFill>
                  </a:tcPr>
                </a:tc>
                <a:tc>
                  <a:txBody>
                    <a:bodyPr/>
                    <a:lstStyle/>
                    <a:p>
                      <a:pPr algn="ctr" fontAlgn="b"/>
                      <a:r>
                        <a:rPr lang="en-US" sz="900" b="0" i="0" u="none" strike="noStrike">
                          <a:solidFill>
                            <a:srgbClr val="000000"/>
                          </a:solidFill>
                          <a:effectLst/>
                          <a:latin typeface="Calibri" panose="020F0502020204030204" pitchFamily="34" charset="0"/>
                        </a:rPr>
                        <a:t>44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154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64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7DF"/>
                    </a:solidFill>
                  </a:tcPr>
                </a:tc>
                <a:extLst>
                  <a:ext uri="{0D108BD9-81ED-4DB2-BD59-A6C34878D82A}">
                    <a16:rowId xmlns:a16="http://schemas.microsoft.com/office/drawing/2014/main" val="2264954018"/>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DNS</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152381121"/>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Network</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D966"/>
                    </a:solidFill>
                  </a:tcPr>
                </a:tc>
                <a:extLst>
                  <a:ext uri="{0D108BD9-81ED-4DB2-BD59-A6C34878D82A}">
                    <a16:rowId xmlns:a16="http://schemas.microsoft.com/office/drawing/2014/main" val="3608879278"/>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Object Storage</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10315754"/>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Portal</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289"/>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2CC"/>
                    </a:solidFill>
                  </a:tcPr>
                </a:tc>
                <a:extLst>
                  <a:ext uri="{0D108BD9-81ED-4DB2-BD59-A6C34878D82A}">
                    <a16:rowId xmlns:a16="http://schemas.microsoft.com/office/drawing/2014/main" val="2477538535"/>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Serverless</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1898072079"/>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SSL</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13</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492"/>
                    </a:solidFill>
                  </a:tcPr>
                </a:tc>
                <a:tc>
                  <a:txBody>
                    <a:bodyPr/>
                    <a:lstStyle/>
                    <a:p>
                      <a:pPr algn="ctr" fontAlgn="b"/>
                      <a:r>
                        <a:rPr lang="en-US" sz="900" b="0" i="0" u="none" strike="noStrike">
                          <a:solidFill>
                            <a:srgbClr val="000000"/>
                          </a:solidFill>
                          <a:effectLst/>
                          <a:latin typeface="Calibri" panose="020F0502020204030204" pitchFamily="34" charset="0"/>
                        </a:rPr>
                        <a:t>19</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2917021903"/>
                  </a:ext>
                </a:extLst>
              </a:tr>
              <a:tr h="179403">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Untagged Chats</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CB3"/>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699"/>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9E6"/>
                    </a:solidFill>
                  </a:tcPr>
                </a:tc>
                <a:extLst>
                  <a:ext uri="{0D108BD9-81ED-4DB2-BD59-A6C34878D82A}">
                    <a16:rowId xmlns:a16="http://schemas.microsoft.com/office/drawing/2014/main" val="1261152725"/>
                  </a:ext>
                </a:extLst>
              </a:tr>
              <a:tr h="188372">
                <a:tc>
                  <a:txBody>
                    <a:bodyPr/>
                    <a:lstStyle/>
                    <a:p>
                      <a:pPr algn="l" fontAlgn="b"/>
                      <a:r>
                        <a:rPr lang="en-US" sz="900" b="1" i="0" u="none" strike="noStrike">
                          <a:solidFill>
                            <a:srgbClr val="000000"/>
                          </a:solidFill>
                          <a:effectLst/>
                          <a:latin typeface="Calibri" panose="020F0502020204030204" pitchFamily="34" charset="0"/>
                        </a:rPr>
                        <a:t>Silver Tier</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l" fontAlgn="b"/>
                      <a:r>
                        <a:rPr lang="en-US" sz="900" b="0" i="0" u="none" strike="noStrike">
                          <a:solidFill>
                            <a:srgbClr val="000000"/>
                          </a:solidFill>
                          <a:effectLst/>
                          <a:latin typeface="Calibri" panose="020F0502020204030204" pitchFamily="34" charset="0"/>
                        </a:rPr>
                        <a:t>WAF</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E699"/>
                    </a:solidFill>
                  </a:tcPr>
                </a:tc>
                <a:extLst>
                  <a:ext uri="{0D108BD9-81ED-4DB2-BD59-A6C34878D82A}">
                    <a16:rowId xmlns:a16="http://schemas.microsoft.com/office/drawing/2014/main" val="4230492666"/>
                  </a:ext>
                </a:extLst>
              </a:tr>
              <a:tr h="188372">
                <a:tc gridSpan="2">
                  <a:txBody>
                    <a:bodyPr/>
                    <a:lstStyle/>
                    <a:p>
                      <a:pPr algn="ctr" fontAlgn="b"/>
                      <a:r>
                        <a:rPr lang="en-US" sz="900" b="1" i="0" u="none" strike="noStrike">
                          <a:solidFill>
                            <a:srgbClr val="000000"/>
                          </a:solidFill>
                          <a:effectLst/>
                          <a:latin typeface="Calibri" panose="020F0502020204030204" pitchFamily="34" charset="0"/>
                        </a:rPr>
                        <a:t>TOTAL</a:t>
                      </a:r>
                    </a:p>
                  </a:txBody>
                  <a:tcPr marL="2765" marR="2765" marT="276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a:txBody>
                    <a:bodyPr/>
                    <a:lstStyle/>
                    <a:p>
                      <a:pPr algn="ctr" fontAlgn="b"/>
                      <a:r>
                        <a:rPr lang="en-US" sz="900" b="0" i="0" u="none" strike="noStrike">
                          <a:solidFill>
                            <a:srgbClr val="000000"/>
                          </a:solidFill>
                          <a:effectLst/>
                          <a:latin typeface="Calibri" panose="020F0502020204030204" pitchFamily="34" charset="0"/>
                        </a:rPr>
                        <a:t>123</a:t>
                      </a:r>
                    </a:p>
                  </a:txBody>
                  <a:tcPr marL="2765" marR="2765" marT="2765"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100</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128</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57</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176</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81</a:t>
                      </a:r>
                    </a:p>
                  </a:txBody>
                  <a:tcPr marL="2765" marR="2765" marT="2765"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2681909"/>
                  </a:ext>
                </a:extLst>
              </a:tr>
            </a:tbl>
          </a:graphicData>
        </a:graphic>
      </p:graphicFrame>
      <p:graphicFrame>
        <p:nvGraphicFramePr>
          <p:cNvPr id="17" name="Table 16">
            <a:extLst>
              <a:ext uri="{FF2B5EF4-FFF2-40B4-BE49-F238E27FC236}">
                <a16:creationId xmlns:a16="http://schemas.microsoft.com/office/drawing/2014/main" id="{E306E1D9-4993-8841-49E9-9D2E7755ED69}"/>
              </a:ext>
            </a:extLst>
          </p:cNvPr>
          <p:cNvGraphicFramePr>
            <a:graphicFrameLocks noGrp="1"/>
          </p:cNvGraphicFramePr>
          <p:nvPr>
            <p:extLst>
              <p:ext uri="{D42A27DB-BD31-4B8C-83A1-F6EECF244321}">
                <p14:modId xmlns:p14="http://schemas.microsoft.com/office/powerpoint/2010/main" val="3179789851"/>
              </p:ext>
            </p:extLst>
          </p:nvPr>
        </p:nvGraphicFramePr>
        <p:xfrm>
          <a:off x="4571994" y="3392354"/>
          <a:ext cx="4389117" cy="2359139"/>
        </p:xfrm>
        <a:graphic>
          <a:graphicData uri="http://schemas.openxmlformats.org/drawingml/2006/table">
            <a:tbl>
              <a:tblPr/>
              <a:tblGrid>
                <a:gridCol w="693018">
                  <a:extLst>
                    <a:ext uri="{9D8B030D-6E8A-4147-A177-3AD203B41FA5}">
                      <a16:colId xmlns:a16="http://schemas.microsoft.com/office/drawing/2014/main" val="2743458820"/>
                    </a:ext>
                  </a:extLst>
                </a:gridCol>
                <a:gridCol w="1034907">
                  <a:extLst>
                    <a:ext uri="{9D8B030D-6E8A-4147-A177-3AD203B41FA5}">
                      <a16:colId xmlns:a16="http://schemas.microsoft.com/office/drawing/2014/main" val="1564717718"/>
                    </a:ext>
                  </a:extLst>
                </a:gridCol>
                <a:gridCol w="443532">
                  <a:extLst>
                    <a:ext uri="{9D8B030D-6E8A-4147-A177-3AD203B41FA5}">
                      <a16:colId xmlns:a16="http://schemas.microsoft.com/office/drawing/2014/main" val="2708713525"/>
                    </a:ext>
                  </a:extLst>
                </a:gridCol>
                <a:gridCol w="443532">
                  <a:extLst>
                    <a:ext uri="{9D8B030D-6E8A-4147-A177-3AD203B41FA5}">
                      <a16:colId xmlns:a16="http://schemas.microsoft.com/office/drawing/2014/main" val="65928581"/>
                    </a:ext>
                  </a:extLst>
                </a:gridCol>
                <a:gridCol w="443532">
                  <a:extLst>
                    <a:ext uri="{9D8B030D-6E8A-4147-A177-3AD203B41FA5}">
                      <a16:colId xmlns:a16="http://schemas.microsoft.com/office/drawing/2014/main" val="3232915998"/>
                    </a:ext>
                  </a:extLst>
                </a:gridCol>
                <a:gridCol w="443532">
                  <a:extLst>
                    <a:ext uri="{9D8B030D-6E8A-4147-A177-3AD203B41FA5}">
                      <a16:colId xmlns:a16="http://schemas.microsoft.com/office/drawing/2014/main" val="822636913"/>
                    </a:ext>
                  </a:extLst>
                </a:gridCol>
                <a:gridCol w="443532">
                  <a:extLst>
                    <a:ext uri="{9D8B030D-6E8A-4147-A177-3AD203B41FA5}">
                      <a16:colId xmlns:a16="http://schemas.microsoft.com/office/drawing/2014/main" val="1055691823"/>
                    </a:ext>
                  </a:extLst>
                </a:gridCol>
                <a:gridCol w="443532">
                  <a:extLst>
                    <a:ext uri="{9D8B030D-6E8A-4147-A177-3AD203B41FA5}">
                      <a16:colId xmlns:a16="http://schemas.microsoft.com/office/drawing/2014/main" val="3202982222"/>
                    </a:ext>
                  </a:extLst>
                </a:gridCol>
              </a:tblGrid>
              <a:tr h="175062">
                <a:tc>
                  <a:txBody>
                    <a:bodyPr/>
                    <a:lstStyle/>
                    <a:p>
                      <a:pPr algn="ctr" fontAlgn="ctr"/>
                      <a:r>
                        <a:rPr lang="en-US" sz="900" b="1" i="0" u="none" strike="noStrike">
                          <a:solidFill>
                            <a:srgbClr val="FFFFFF"/>
                          </a:solidFill>
                          <a:effectLst/>
                          <a:latin typeface="Calibri" panose="020F0502020204030204" pitchFamily="34" charset="0"/>
                        </a:rPr>
                        <a:t>Support Tier</a:t>
                      </a:r>
                    </a:p>
                  </a:txBody>
                  <a:tcPr marL="2569" marR="2569" marT="2569"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Product</a:t>
                      </a:r>
                    </a:p>
                  </a:txBody>
                  <a:tcPr marL="2569" marR="2569" marT="2569" marB="0" anchor="ctr">
                    <a:lnL>
                      <a:noFill/>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Jan-23</a:t>
                      </a:r>
                    </a:p>
                  </a:txBody>
                  <a:tcPr marL="2569" marR="2569" marT="256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Feb-23</a:t>
                      </a:r>
                    </a:p>
                  </a:txBody>
                  <a:tcPr marL="2569" marR="2569" marT="256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Mar-23</a:t>
                      </a:r>
                    </a:p>
                  </a:txBody>
                  <a:tcPr marL="2569" marR="2569" marT="256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Apr-23</a:t>
                      </a:r>
                    </a:p>
                  </a:txBody>
                  <a:tcPr marL="2569" marR="2569" marT="256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May-23</a:t>
                      </a:r>
                    </a:p>
                  </a:txBody>
                  <a:tcPr marL="2569" marR="2569" marT="2569"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ctr"/>
                      <a:r>
                        <a:rPr lang="en-US" sz="900" b="1" i="0" u="none" strike="noStrike">
                          <a:solidFill>
                            <a:srgbClr val="FFFFFF"/>
                          </a:solidFill>
                          <a:effectLst/>
                          <a:latin typeface="Calibri" panose="020F0502020204030204" pitchFamily="34" charset="0"/>
                        </a:rPr>
                        <a:t>Jun-23</a:t>
                      </a:r>
                    </a:p>
                  </a:txBody>
                  <a:tcPr marL="2569" marR="2569" marT="2569"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05940886"/>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dirty="0">
                          <a:solidFill>
                            <a:srgbClr val="000000"/>
                          </a:solidFill>
                          <a:effectLst/>
                          <a:latin typeface="Calibri" panose="020F0502020204030204" pitchFamily="34" charset="0"/>
                        </a:rPr>
                        <a:t>Account</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14</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11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13</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F5D7"/>
                    </a:solidFill>
                  </a:tcPr>
                </a:tc>
                <a:tc>
                  <a:txBody>
                    <a:bodyPr/>
                    <a:lstStyle/>
                    <a:p>
                      <a:pPr algn="ctr" fontAlgn="b"/>
                      <a:r>
                        <a:rPr lang="en-US" sz="900" b="0" i="0" u="none" strike="noStrike">
                          <a:solidFill>
                            <a:srgbClr val="000000"/>
                          </a:solidFill>
                          <a:effectLst/>
                          <a:latin typeface="Calibri" panose="020F0502020204030204" pitchFamily="34" charset="0"/>
                        </a:rPr>
                        <a:t>21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EFBF"/>
                    </a:solidFill>
                  </a:tcPr>
                </a:tc>
                <a:tc>
                  <a:txBody>
                    <a:bodyPr/>
                    <a:lstStyle/>
                    <a:p>
                      <a:pPr algn="ctr" fontAlgn="b"/>
                      <a:r>
                        <a:rPr lang="en-US" sz="900" b="0" i="0" u="none" strike="noStrike">
                          <a:solidFill>
                            <a:srgbClr val="000000"/>
                          </a:solidFill>
                          <a:effectLst/>
                          <a:latin typeface="Calibri" panose="020F0502020204030204" pitchFamily="34" charset="0"/>
                        </a:rPr>
                        <a:t>71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FFD966"/>
                    </a:solidFill>
                  </a:tcPr>
                </a:tc>
                <a:extLst>
                  <a:ext uri="{0D108BD9-81ED-4DB2-BD59-A6C34878D82A}">
                    <a16:rowId xmlns:a16="http://schemas.microsoft.com/office/drawing/2014/main" val="1353508730"/>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Billing</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9</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184"/>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4D1"/>
                    </a:solidFill>
                  </a:tcPr>
                </a:tc>
                <a:tc>
                  <a:txBody>
                    <a:bodyPr/>
                    <a:lstStyle/>
                    <a:p>
                      <a:pPr algn="ctr" fontAlgn="b"/>
                      <a:r>
                        <a:rPr lang="en-US" sz="900" b="0" i="0" u="none" strike="noStrike">
                          <a:solidFill>
                            <a:srgbClr val="000000"/>
                          </a:solidFill>
                          <a:effectLst/>
                          <a:latin typeface="Calibri" panose="020F0502020204030204" pitchFamily="34" charset="0"/>
                        </a:rPr>
                        <a:t>10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DF6"/>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FBE"/>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014523142"/>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CDN</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92</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288"/>
                    </a:solidFill>
                  </a:tcPr>
                </a:tc>
                <a:tc>
                  <a:txBody>
                    <a:bodyPr/>
                    <a:lstStyle/>
                    <a:p>
                      <a:pPr algn="ctr" fontAlgn="b"/>
                      <a:r>
                        <a:rPr lang="en-US" sz="900" b="0" i="0" u="none" strike="noStrike">
                          <a:solidFill>
                            <a:srgbClr val="000000"/>
                          </a:solidFill>
                          <a:effectLst/>
                          <a:latin typeface="Calibri" panose="020F0502020204030204" pitchFamily="34" charset="0"/>
                        </a:rPr>
                        <a:t>100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F7F"/>
                    </a:solidFill>
                  </a:tcPr>
                </a:tc>
                <a:tc>
                  <a:txBody>
                    <a:bodyPr/>
                    <a:lstStyle/>
                    <a:p>
                      <a:pPr algn="ctr" fontAlgn="b"/>
                      <a:r>
                        <a:rPr lang="en-US" sz="900" b="0" i="0" u="none" strike="noStrike">
                          <a:solidFill>
                            <a:srgbClr val="000000"/>
                          </a:solidFill>
                          <a:effectLst/>
                          <a:latin typeface="Calibri" panose="020F0502020204030204" pitchFamily="34" charset="0"/>
                        </a:rPr>
                        <a:t>87</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38E"/>
                    </a:solidFill>
                  </a:tcPr>
                </a:tc>
                <a:tc>
                  <a:txBody>
                    <a:bodyPr/>
                    <a:lstStyle/>
                    <a:p>
                      <a:pPr algn="ctr" fontAlgn="b"/>
                      <a:r>
                        <a:rPr lang="en-US" sz="900" b="0" i="0" u="none" strike="noStrike">
                          <a:solidFill>
                            <a:srgbClr val="000000"/>
                          </a:solidFill>
                          <a:effectLst/>
                          <a:latin typeface="Calibri" panose="020F0502020204030204" pitchFamily="34" charset="0"/>
                        </a:rPr>
                        <a:t>66</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9A7"/>
                    </a:solidFill>
                  </a:tcPr>
                </a:tc>
                <a:tc>
                  <a:txBody>
                    <a:bodyPr/>
                    <a:lstStyle/>
                    <a:p>
                      <a:pPr algn="ctr" fontAlgn="b"/>
                      <a:r>
                        <a:rPr lang="en-US" sz="900" b="0" i="0" u="none" strike="noStrike">
                          <a:solidFill>
                            <a:srgbClr val="000000"/>
                          </a:solidFill>
                          <a:effectLst/>
                          <a:latin typeface="Calibri" panose="020F0502020204030204" pitchFamily="34" charset="0"/>
                        </a:rPr>
                        <a:t>121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95</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E185"/>
                    </a:solidFill>
                  </a:tcPr>
                </a:tc>
                <a:extLst>
                  <a:ext uri="{0D108BD9-81ED-4DB2-BD59-A6C34878D82A}">
                    <a16:rowId xmlns:a16="http://schemas.microsoft.com/office/drawing/2014/main" val="929070940"/>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Colocation</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E"/>
                    </a:solidFill>
                  </a:tcPr>
                </a:tc>
                <a:extLst>
                  <a:ext uri="{0D108BD9-81ED-4DB2-BD59-A6C34878D82A}">
                    <a16:rowId xmlns:a16="http://schemas.microsoft.com/office/drawing/2014/main" val="2711638257"/>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DNS</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4D4"/>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CF1"/>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8</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594"/>
                    </a:solidFill>
                  </a:tcPr>
                </a:tc>
                <a:tc>
                  <a:txBody>
                    <a:bodyPr/>
                    <a:lstStyle/>
                    <a:p>
                      <a:pPr algn="ctr" fontAlgn="b"/>
                      <a:r>
                        <a:rPr lang="en-US" sz="900" b="0" i="0" u="none" strike="noStrike">
                          <a:solidFill>
                            <a:srgbClr val="000000"/>
                          </a:solidFill>
                          <a:effectLst/>
                          <a:latin typeface="Calibri" panose="020F0502020204030204" pitchFamily="34" charset="0"/>
                        </a:rPr>
                        <a:t>10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0C1"/>
                    </a:solidFill>
                  </a:tcPr>
                </a:tc>
                <a:extLst>
                  <a:ext uri="{0D108BD9-81ED-4DB2-BD59-A6C34878D82A}">
                    <a16:rowId xmlns:a16="http://schemas.microsoft.com/office/drawing/2014/main" val="3279510202"/>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Network</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289"/>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9E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2293539815"/>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Object Storage</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0C1"/>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0C1"/>
                    </a:solidFill>
                  </a:tcPr>
                </a:tc>
                <a:tc>
                  <a:txBody>
                    <a:bodyPr/>
                    <a:lstStyle/>
                    <a:p>
                      <a:pPr algn="ctr" fontAlgn="b"/>
                      <a:r>
                        <a:rPr lang="en-US" sz="900" b="0" i="0" u="none" strike="noStrike">
                          <a:solidFill>
                            <a:srgbClr val="000000"/>
                          </a:solidFill>
                          <a:effectLst/>
                          <a:latin typeface="Calibri" panose="020F0502020204030204" pitchFamily="34" charset="0"/>
                        </a:rPr>
                        <a:t>16</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3890357382"/>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Portal</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E080"/>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2CC"/>
                    </a:solidFill>
                  </a:tcPr>
                </a:tc>
                <a:extLst>
                  <a:ext uri="{0D108BD9-81ED-4DB2-BD59-A6C34878D82A}">
                    <a16:rowId xmlns:a16="http://schemas.microsoft.com/office/drawing/2014/main" val="330351072"/>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Serverless</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2552379281"/>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SSL</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9E6"/>
                    </a:solidFill>
                  </a:tcPr>
                </a:tc>
                <a:tc>
                  <a:txBody>
                    <a:bodyPr/>
                    <a:lstStyle/>
                    <a:p>
                      <a:pPr algn="ctr" fontAlgn="b"/>
                      <a:r>
                        <a:rPr lang="en-US" sz="900" b="0" i="0" u="none" strike="noStrike">
                          <a:solidFill>
                            <a:srgbClr val="000000"/>
                          </a:solidFill>
                          <a:effectLst/>
                          <a:latin typeface="Calibri" panose="020F0502020204030204" pitchFamily="34" charset="0"/>
                        </a:rPr>
                        <a:t>14</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E7B"/>
                    </a:solidFill>
                  </a:tcPr>
                </a:tc>
                <a:tc>
                  <a:txBody>
                    <a:bodyPr/>
                    <a:lstStyle/>
                    <a:p>
                      <a:pPr algn="ctr" fontAlgn="b"/>
                      <a:r>
                        <a:rPr lang="en-US" sz="900" b="0" i="0" u="none" strike="noStrike">
                          <a:solidFill>
                            <a:srgbClr val="000000"/>
                          </a:solidFill>
                          <a:effectLst/>
                          <a:latin typeface="Calibri" panose="020F0502020204030204" pitchFamily="34" charset="0"/>
                        </a:rPr>
                        <a:t>11</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EEB8"/>
                    </a:solidFill>
                  </a:tcPr>
                </a:tc>
                <a:tc>
                  <a:txBody>
                    <a:bodyPr/>
                    <a:lstStyle/>
                    <a:p>
                      <a:pPr algn="ctr" fontAlgn="b"/>
                      <a:r>
                        <a:rPr lang="en-US" sz="900" b="0" i="0" u="none" strike="noStrike">
                          <a:solidFill>
                            <a:srgbClr val="000000"/>
                          </a:solidFill>
                          <a:effectLst/>
                          <a:latin typeface="Calibri" panose="020F0502020204030204" pitchFamily="34" charset="0"/>
                        </a:rPr>
                        <a:t>15</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9</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5D5"/>
                    </a:solidFill>
                  </a:tcPr>
                </a:tc>
                <a:extLst>
                  <a:ext uri="{0D108BD9-81ED-4DB2-BD59-A6C34878D82A}">
                    <a16:rowId xmlns:a16="http://schemas.microsoft.com/office/drawing/2014/main" val="2024604670"/>
                  </a:ext>
                </a:extLst>
              </a:tr>
              <a:tr h="166723">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Untagged Chats</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4D4"/>
                    </a:solidFill>
                  </a:tcPr>
                </a:tc>
                <a:tc>
                  <a:txBody>
                    <a:bodyPr/>
                    <a:lstStyle/>
                    <a:p>
                      <a:pPr algn="ctr" fontAlgn="b"/>
                      <a:r>
                        <a:rPr lang="en-US" sz="900" b="0" i="0" u="none" strike="noStrike">
                          <a:solidFill>
                            <a:srgbClr val="000000"/>
                          </a:solidFill>
                          <a:effectLst/>
                          <a:latin typeface="Calibri" panose="020F0502020204030204" pitchFamily="34" charset="0"/>
                        </a:rPr>
                        <a:t>15</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FFF1C6"/>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F4D4"/>
                    </a:solidFill>
                  </a:tcPr>
                </a:tc>
                <a:tc>
                  <a:txBody>
                    <a:bodyPr/>
                    <a:lstStyle/>
                    <a:p>
                      <a:pPr algn="ctr" fontAlgn="b"/>
                      <a:r>
                        <a:rPr lang="en-US" sz="900" b="0" i="0" u="none" strike="noStrike">
                          <a:solidFill>
                            <a:srgbClr val="000000"/>
                          </a:solidFill>
                          <a:effectLst/>
                          <a:latin typeface="Calibri" panose="020F0502020204030204" pitchFamily="34" charset="0"/>
                        </a:rPr>
                        <a:t>14</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DC72"/>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FFFFFF"/>
                    </a:solidFill>
                  </a:tcPr>
                </a:tc>
                <a:extLst>
                  <a:ext uri="{0D108BD9-81ED-4DB2-BD59-A6C34878D82A}">
                    <a16:rowId xmlns:a16="http://schemas.microsoft.com/office/drawing/2014/main" val="549830482"/>
                  </a:ext>
                </a:extLst>
              </a:tr>
              <a:tr h="175062">
                <a:tc>
                  <a:txBody>
                    <a:bodyPr/>
                    <a:lstStyle/>
                    <a:p>
                      <a:pPr algn="l" fontAlgn="b"/>
                      <a:r>
                        <a:rPr lang="en-US" sz="900" b="1" i="0" u="none" strike="noStrike">
                          <a:solidFill>
                            <a:srgbClr val="000000"/>
                          </a:solidFill>
                          <a:effectLst/>
                          <a:latin typeface="Calibri" panose="020F0502020204030204" pitchFamily="34" charset="0"/>
                        </a:rPr>
                        <a:t>Standard Tier</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l" fontAlgn="b"/>
                      <a:r>
                        <a:rPr lang="en-US" sz="900" b="0" i="0" u="none" strike="noStrike">
                          <a:solidFill>
                            <a:srgbClr val="000000"/>
                          </a:solidFill>
                          <a:effectLst/>
                          <a:latin typeface="Calibri" panose="020F0502020204030204" pitchFamily="34" charset="0"/>
                        </a:rPr>
                        <a:t>WAF</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900" b="0" i="0" u="none" strike="noStrike">
                          <a:solidFill>
                            <a:srgbClr val="000000"/>
                          </a:solidFill>
                          <a:effectLst/>
                          <a:latin typeface="Calibri" panose="020F0502020204030204" pitchFamily="34" charset="0"/>
                        </a:rPr>
                        <a:t>24</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DF7D"/>
                    </a:solidFill>
                  </a:tcPr>
                </a:tc>
                <a:tc>
                  <a:txBody>
                    <a:bodyPr/>
                    <a:lstStyle/>
                    <a:p>
                      <a:pPr algn="ctr" fontAlgn="b"/>
                      <a:r>
                        <a:rPr lang="en-US" sz="900" b="0" i="0" u="none" strike="noStrike">
                          <a:solidFill>
                            <a:srgbClr val="000000"/>
                          </a:solidFill>
                          <a:effectLst/>
                          <a:latin typeface="Calibri" panose="020F0502020204030204" pitchFamily="34" charset="0"/>
                        </a:rPr>
                        <a:t>16</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BF0"/>
                    </a:solidFill>
                  </a:tcPr>
                </a:tc>
                <a:tc>
                  <a:txBody>
                    <a:bodyPr/>
                    <a:lstStyle/>
                    <a:p>
                      <a:pPr algn="ctr" fontAlgn="b"/>
                      <a:r>
                        <a:rPr lang="en-US" sz="900" b="0" i="0" u="none" strike="noStrike">
                          <a:solidFill>
                            <a:srgbClr val="000000"/>
                          </a:solidFill>
                          <a:effectLst/>
                          <a:latin typeface="Calibri" panose="020F0502020204030204" pitchFamily="34" charset="0"/>
                        </a:rPr>
                        <a:t>18</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7E0"/>
                    </a:solidFill>
                  </a:tcPr>
                </a:tc>
                <a:tc>
                  <a:txBody>
                    <a:bodyPr/>
                    <a:lstStyle/>
                    <a:p>
                      <a:pPr algn="ctr" fontAlgn="b"/>
                      <a:r>
                        <a:rPr lang="en-US" sz="900" b="0" i="0" u="none" strike="noStrike">
                          <a:solidFill>
                            <a:srgbClr val="000000"/>
                          </a:solidFill>
                          <a:effectLst/>
                          <a:latin typeface="Calibri" panose="020F0502020204030204" pitchFamily="34" charset="0"/>
                        </a:rPr>
                        <a:t>14</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25</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D966"/>
                    </a:solidFill>
                  </a:tcPr>
                </a:tc>
                <a:tc>
                  <a:txBody>
                    <a:bodyPr/>
                    <a:lstStyle/>
                    <a:p>
                      <a:pPr algn="ctr" fontAlgn="b"/>
                      <a:r>
                        <a:rPr lang="en-US" sz="900" b="0" i="0" u="none" strike="noStrike">
                          <a:solidFill>
                            <a:srgbClr val="000000"/>
                          </a:solidFill>
                          <a:effectLst/>
                          <a:latin typeface="Calibri" panose="020F0502020204030204" pitchFamily="34" charset="0"/>
                        </a:rPr>
                        <a:t>23</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FFE594"/>
                    </a:solidFill>
                  </a:tcPr>
                </a:tc>
                <a:extLst>
                  <a:ext uri="{0D108BD9-81ED-4DB2-BD59-A6C34878D82A}">
                    <a16:rowId xmlns:a16="http://schemas.microsoft.com/office/drawing/2014/main" val="1184024451"/>
                  </a:ext>
                </a:extLst>
              </a:tr>
              <a:tr h="175062">
                <a:tc gridSpan="2">
                  <a:txBody>
                    <a:bodyPr/>
                    <a:lstStyle/>
                    <a:p>
                      <a:pPr algn="ctr" fontAlgn="b"/>
                      <a:r>
                        <a:rPr lang="en-US" sz="900" b="1" i="0" u="none" strike="noStrike">
                          <a:solidFill>
                            <a:srgbClr val="000000"/>
                          </a:solidFill>
                          <a:effectLst/>
                          <a:latin typeface="Calibri" panose="020F0502020204030204" pitchFamily="34" charset="0"/>
                        </a:rPr>
                        <a:t>TOTAL</a:t>
                      </a:r>
                    </a:p>
                  </a:txBody>
                  <a:tcPr marL="2569" marR="2569" marT="256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a:txBody>
                    <a:bodyPr/>
                    <a:lstStyle/>
                    <a:p>
                      <a:pPr algn="ctr" fontAlgn="b"/>
                      <a:r>
                        <a:rPr lang="en-US" sz="900" b="0" i="0" u="none" strike="noStrike">
                          <a:solidFill>
                            <a:srgbClr val="000000"/>
                          </a:solidFill>
                          <a:effectLst/>
                          <a:latin typeface="Calibri" panose="020F0502020204030204" pitchFamily="34" charset="0"/>
                        </a:rPr>
                        <a:t>159</a:t>
                      </a:r>
                    </a:p>
                  </a:txBody>
                  <a:tcPr marL="2569" marR="2569" marT="2569" marB="0" anchor="b">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170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157</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127</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240</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212</a:t>
                      </a:r>
                    </a:p>
                  </a:txBody>
                  <a:tcPr marL="2569" marR="2569" marT="2569" marB="0" anchor="b">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95068881"/>
                  </a:ext>
                </a:extLst>
              </a:tr>
            </a:tbl>
          </a:graphicData>
        </a:graphic>
      </p:graphicFrame>
    </p:spTree>
    <p:extLst>
      <p:ext uri="{BB962C8B-B14F-4D97-AF65-F5344CB8AC3E}">
        <p14:creationId xmlns:p14="http://schemas.microsoft.com/office/powerpoint/2010/main" val="980084509"/>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a:xfrm>
            <a:off x="51434" y="6728473"/>
            <a:ext cx="2314575" cy="51938"/>
          </a:xfrm>
        </p:spPr>
        <p:txBody>
          <a:bodyPr/>
          <a:lstStyle/>
          <a:p>
            <a:pPr defTabSz="51435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514350"/>
            <a:fld id="{7C82D06F-DA42-4D26-892C-0898756F3F51}" type="slidenum">
              <a:rPr lang="en-US">
                <a:solidFill>
                  <a:prstClr val="white">
                    <a:lumMod val="75000"/>
                  </a:prstClr>
                </a:solidFill>
                <a:latin typeface="Roboto"/>
                <a:ea typeface="Roboto"/>
              </a:rPr>
              <a:pPr defTabSz="514350"/>
              <a:t>5</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97533" y="77589"/>
            <a:ext cx="1915993" cy="124650"/>
          </a:xfrm>
        </p:spPr>
        <p:txBody>
          <a:bodyPr/>
          <a:lstStyle/>
          <a:p>
            <a:r>
              <a:rPr lang="en-US" dirty="0" err="1"/>
              <a:t>january</a:t>
            </a:r>
            <a:r>
              <a:rPr lang="en-US" dirty="0"/>
              <a:t> 2023 – June 2023</a:t>
            </a:r>
          </a:p>
        </p:txBody>
      </p:sp>
      <p:sp>
        <p:nvSpPr>
          <p:cNvPr id="9" name="TextBox 8">
            <a:extLst>
              <a:ext uri="{FF2B5EF4-FFF2-40B4-BE49-F238E27FC236}">
                <a16:creationId xmlns:a16="http://schemas.microsoft.com/office/drawing/2014/main" id="{5EE21A3B-1826-9B01-F58D-751420D83AB5}"/>
              </a:ext>
            </a:extLst>
          </p:cNvPr>
          <p:cNvSpPr txBox="1"/>
          <p:nvPr/>
        </p:nvSpPr>
        <p:spPr>
          <a:xfrm>
            <a:off x="2866227" y="91769"/>
            <a:ext cx="3305227" cy="369332"/>
          </a:xfrm>
          <a:prstGeom prst="rect">
            <a:avLst/>
          </a:prstGeom>
          <a:noFill/>
        </p:spPr>
        <p:txBody>
          <a:bodyPr wrap="square" rtlCol="0">
            <a:spAutoFit/>
          </a:bodyPr>
          <a:lstStyle/>
          <a:p>
            <a:r>
              <a:rPr lang="en-US" dirty="0"/>
              <a:t>Support Volumes (Paid  Tiers)</a:t>
            </a:r>
          </a:p>
        </p:txBody>
      </p:sp>
      <p:graphicFrame>
        <p:nvGraphicFramePr>
          <p:cNvPr id="8" name="Table 7">
            <a:extLst>
              <a:ext uri="{FF2B5EF4-FFF2-40B4-BE49-F238E27FC236}">
                <a16:creationId xmlns:a16="http://schemas.microsoft.com/office/drawing/2014/main" id="{1F5C6145-847E-6255-E953-EACE1067F923}"/>
              </a:ext>
            </a:extLst>
          </p:cNvPr>
          <p:cNvGraphicFramePr>
            <a:graphicFrameLocks noGrp="1"/>
          </p:cNvGraphicFramePr>
          <p:nvPr>
            <p:extLst>
              <p:ext uri="{D42A27DB-BD31-4B8C-83A1-F6EECF244321}">
                <p14:modId xmlns:p14="http://schemas.microsoft.com/office/powerpoint/2010/main" val="214546789"/>
              </p:ext>
            </p:extLst>
          </p:nvPr>
        </p:nvGraphicFramePr>
        <p:xfrm>
          <a:off x="5429824" y="1384360"/>
          <a:ext cx="921916" cy="818159"/>
        </p:xfrm>
        <a:graphic>
          <a:graphicData uri="http://schemas.openxmlformats.org/drawingml/2006/table">
            <a:tbl>
              <a:tblPr/>
              <a:tblGrid>
                <a:gridCol w="625420">
                  <a:extLst>
                    <a:ext uri="{9D8B030D-6E8A-4147-A177-3AD203B41FA5}">
                      <a16:colId xmlns:a16="http://schemas.microsoft.com/office/drawing/2014/main" val="3259210380"/>
                    </a:ext>
                  </a:extLst>
                </a:gridCol>
                <a:gridCol w="296496">
                  <a:extLst>
                    <a:ext uri="{9D8B030D-6E8A-4147-A177-3AD203B41FA5}">
                      <a16:colId xmlns:a16="http://schemas.microsoft.com/office/drawing/2014/main" val="3704831211"/>
                    </a:ext>
                  </a:extLst>
                </a:gridCol>
              </a:tblGrid>
              <a:tr h="277118">
                <a:tc gridSpan="2">
                  <a:txBody>
                    <a:bodyPr/>
                    <a:lstStyle/>
                    <a:p>
                      <a:pPr algn="ctr" fontAlgn="b"/>
                      <a:r>
                        <a:rPr lang="en-US" sz="850" b="1" i="0" u="none" strike="noStrike" dirty="0">
                          <a:solidFill>
                            <a:srgbClr val="000000"/>
                          </a:solidFill>
                          <a:effectLst/>
                          <a:latin typeface="Calibri" panose="020F0502020204030204" pitchFamily="34" charset="0"/>
                        </a:rPr>
                        <a:t>CSAT Last Month v. 6 Month Average</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hMerge="1">
                  <a:txBody>
                    <a:bodyPr/>
                    <a:lstStyle/>
                    <a:p>
                      <a:endParaRPr lang="en-US"/>
                    </a:p>
                  </a:txBody>
                  <a:tcPr/>
                </a:tc>
                <a:extLst>
                  <a:ext uri="{0D108BD9-81ED-4DB2-BD59-A6C34878D82A}">
                    <a16:rowId xmlns:a16="http://schemas.microsoft.com/office/drawing/2014/main" val="3881621867"/>
                  </a:ext>
                </a:extLst>
              </a:tr>
              <a:tr h="263923">
                <a:tc gridSpan="2">
                  <a:txBody>
                    <a:bodyPr/>
                    <a:lstStyle/>
                    <a:p>
                      <a:pPr algn="ctr" fontAlgn="ctr"/>
                      <a:r>
                        <a:rPr lang="en-US" sz="1100" b="1" i="0" u="none" strike="noStrike" dirty="0">
                          <a:solidFill>
                            <a:srgbClr val="000000"/>
                          </a:solidFill>
                          <a:effectLst/>
                          <a:latin typeface="Calibri" panose="020F0502020204030204" pitchFamily="34" charset="0"/>
                        </a:rPr>
                        <a:t>100%</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623296398"/>
                  </a:ext>
                </a:extLst>
              </a:tr>
              <a:tr h="277118">
                <a:tc>
                  <a:txBody>
                    <a:bodyPr/>
                    <a:lstStyle/>
                    <a:p>
                      <a:pPr algn="ctr" fontAlgn="ctr"/>
                      <a:r>
                        <a:rPr lang="en-US" sz="1100" b="1" i="0" u="none" strike="noStrike" dirty="0">
                          <a:solidFill>
                            <a:srgbClr val="000000"/>
                          </a:solidFill>
                          <a:effectLst/>
                          <a:latin typeface="Calibri" panose="020F0502020204030204" pitchFamily="34" charset="0"/>
                        </a:rPr>
                        <a:t>7%</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3706527"/>
                  </a:ext>
                </a:extLst>
              </a:tr>
            </a:tbl>
          </a:graphicData>
        </a:graphic>
      </p:graphicFrame>
      <p:graphicFrame>
        <p:nvGraphicFramePr>
          <p:cNvPr id="11" name="Table 10">
            <a:extLst>
              <a:ext uri="{FF2B5EF4-FFF2-40B4-BE49-F238E27FC236}">
                <a16:creationId xmlns:a16="http://schemas.microsoft.com/office/drawing/2014/main" id="{8FAB6201-0E8B-05DE-918A-03401C0A1E56}"/>
              </a:ext>
            </a:extLst>
          </p:cNvPr>
          <p:cNvGraphicFramePr>
            <a:graphicFrameLocks noGrp="1"/>
          </p:cNvGraphicFramePr>
          <p:nvPr>
            <p:extLst>
              <p:ext uri="{D42A27DB-BD31-4B8C-83A1-F6EECF244321}">
                <p14:modId xmlns:p14="http://schemas.microsoft.com/office/powerpoint/2010/main" val="2438149214"/>
              </p:ext>
            </p:extLst>
          </p:nvPr>
        </p:nvGraphicFramePr>
        <p:xfrm>
          <a:off x="6785849" y="1384360"/>
          <a:ext cx="924788" cy="818159"/>
        </p:xfrm>
        <a:graphic>
          <a:graphicData uri="http://schemas.openxmlformats.org/drawingml/2006/table">
            <a:tbl>
              <a:tblPr/>
              <a:tblGrid>
                <a:gridCol w="627368">
                  <a:extLst>
                    <a:ext uri="{9D8B030D-6E8A-4147-A177-3AD203B41FA5}">
                      <a16:colId xmlns:a16="http://schemas.microsoft.com/office/drawing/2014/main" val="3259210380"/>
                    </a:ext>
                  </a:extLst>
                </a:gridCol>
                <a:gridCol w="297420">
                  <a:extLst>
                    <a:ext uri="{9D8B030D-6E8A-4147-A177-3AD203B41FA5}">
                      <a16:colId xmlns:a16="http://schemas.microsoft.com/office/drawing/2014/main" val="3704831211"/>
                    </a:ext>
                  </a:extLst>
                </a:gridCol>
              </a:tblGrid>
              <a:tr h="277118">
                <a:tc gridSpan="2">
                  <a:txBody>
                    <a:bodyPr/>
                    <a:lstStyle/>
                    <a:p>
                      <a:pPr algn="ctr" fontAlgn="b"/>
                      <a:r>
                        <a:rPr lang="en-US" sz="850" b="1" i="0" u="none" strike="noStrike" dirty="0">
                          <a:solidFill>
                            <a:srgbClr val="000000"/>
                          </a:solidFill>
                          <a:effectLst/>
                          <a:latin typeface="Calibri" panose="020F0502020204030204" pitchFamily="34" charset="0"/>
                        </a:rPr>
                        <a:t>CSAT Last Month v. 6 Month Average</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hMerge="1">
                  <a:txBody>
                    <a:bodyPr/>
                    <a:lstStyle/>
                    <a:p>
                      <a:endParaRPr lang="en-US"/>
                    </a:p>
                  </a:txBody>
                  <a:tcPr/>
                </a:tc>
                <a:extLst>
                  <a:ext uri="{0D108BD9-81ED-4DB2-BD59-A6C34878D82A}">
                    <a16:rowId xmlns:a16="http://schemas.microsoft.com/office/drawing/2014/main" val="3881621867"/>
                  </a:ext>
                </a:extLst>
              </a:tr>
              <a:tr h="263923">
                <a:tc gridSpan="2">
                  <a:txBody>
                    <a:bodyPr/>
                    <a:lstStyle/>
                    <a:p>
                      <a:pPr algn="ctr" fontAlgn="ctr"/>
                      <a:endParaRPr lang="en-US" sz="1100" b="1" i="0" u="none" strike="noStrike" dirty="0">
                        <a:solidFill>
                          <a:srgbClr val="000000"/>
                        </a:solidFill>
                        <a:effectLst/>
                        <a:latin typeface="Calibri" panose="020F050202020403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623296398"/>
                  </a:ext>
                </a:extLst>
              </a:tr>
              <a:tr h="277118">
                <a:tc>
                  <a:txBody>
                    <a:bodyPr/>
                    <a:lstStyle/>
                    <a:p>
                      <a:pPr algn="ctr" fontAlgn="ctr"/>
                      <a:r>
                        <a:rPr lang="en-US" sz="1100" b="1" i="0" u="none" strike="noStrike" dirty="0">
                          <a:solidFill>
                            <a:srgbClr val="000000"/>
                          </a:solidFill>
                          <a:effectLst/>
                          <a:latin typeface="Calibri" panose="020F0502020204030204" pitchFamily="34" charset="0"/>
                        </a:rPr>
                        <a:t>0%</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3706527"/>
                  </a:ext>
                </a:extLst>
              </a:tr>
            </a:tbl>
          </a:graphicData>
        </a:graphic>
      </p:graphicFrame>
      <p:graphicFrame>
        <p:nvGraphicFramePr>
          <p:cNvPr id="13" name="Table 12">
            <a:extLst>
              <a:ext uri="{FF2B5EF4-FFF2-40B4-BE49-F238E27FC236}">
                <a16:creationId xmlns:a16="http://schemas.microsoft.com/office/drawing/2014/main" id="{C8C3DFE3-0BAD-8DEB-D906-35F674DEF58B}"/>
              </a:ext>
            </a:extLst>
          </p:cNvPr>
          <p:cNvGraphicFramePr>
            <a:graphicFrameLocks noGrp="1"/>
          </p:cNvGraphicFramePr>
          <p:nvPr>
            <p:extLst>
              <p:ext uri="{D42A27DB-BD31-4B8C-83A1-F6EECF244321}">
                <p14:modId xmlns:p14="http://schemas.microsoft.com/office/powerpoint/2010/main" val="1603236546"/>
              </p:ext>
            </p:extLst>
          </p:nvPr>
        </p:nvGraphicFramePr>
        <p:xfrm>
          <a:off x="5385787" y="2633321"/>
          <a:ext cx="1046934" cy="933477"/>
        </p:xfrm>
        <a:graphic>
          <a:graphicData uri="http://schemas.openxmlformats.org/drawingml/2006/table">
            <a:tbl>
              <a:tblPr/>
              <a:tblGrid>
                <a:gridCol w="697956">
                  <a:extLst>
                    <a:ext uri="{9D8B030D-6E8A-4147-A177-3AD203B41FA5}">
                      <a16:colId xmlns:a16="http://schemas.microsoft.com/office/drawing/2014/main" val="577311198"/>
                    </a:ext>
                  </a:extLst>
                </a:gridCol>
                <a:gridCol w="348978">
                  <a:extLst>
                    <a:ext uri="{9D8B030D-6E8A-4147-A177-3AD203B41FA5}">
                      <a16:colId xmlns:a16="http://schemas.microsoft.com/office/drawing/2014/main" val="3184123285"/>
                    </a:ext>
                  </a:extLst>
                </a:gridCol>
              </a:tblGrid>
              <a:tr h="439213">
                <a:tc gridSpan="2">
                  <a:txBody>
                    <a:bodyPr/>
                    <a:lstStyle/>
                    <a:p>
                      <a:pPr algn="ctr" fontAlgn="b"/>
                      <a:r>
                        <a:rPr lang="en-US" sz="800" b="1" i="0" u="none" strike="noStrike" dirty="0">
                          <a:solidFill>
                            <a:srgbClr val="000000"/>
                          </a:solidFill>
                          <a:effectLst/>
                          <a:latin typeface="Calibri" panose="020F0502020204030204" pitchFamily="34" charset="0"/>
                        </a:rPr>
                        <a:t>Full Resolution (days) Last Month v. 6 Month Average</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hMerge="1">
                  <a:txBody>
                    <a:bodyPr/>
                    <a:lstStyle/>
                    <a:p>
                      <a:endParaRPr lang="en-US"/>
                    </a:p>
                  </a:txBody>
                  <a:tcPr/>
                </a:tc>
                <a:extLst>
                  <a:ext uri="{0D108BD9-81ED-4DB2-BD59-A6C34878D82A}">
                    <a16:rowId xmlns:a16="http://schemas.microsoft.com/office/drawing/2014/main" val="1812892257"/>
                  </a:ext>
                </a:extLst>
              </a:tr>
              <a:tr h="247132">
                <a:tc gridSpan="2">
                  <a:txBody>
                    <a:bodyPr/>
                    <a:lstStyle/>
                    <a:p>
                      <a:pPr algn="ctr" fontAlgn="ctr"/>
                      <a:r>
                        <a:rPr lang="en-US" sz="1100" b="1" i="0" u="none" strike="noStrike" dirty="0">
                          <a:solidFill>
                            <a:srgbClr val="000000"/>
                          </a:solidFill>
                          <a:effectLst/>
                          <a:latin typeface="Calibri" panose="020F0502020204030204" pitchFamily="34" charset="0"/>
                        </a:rPr>
                        <a:t>4 Days</a:t>
                      </a:r>
                      <a:endParaRPr lang="en-US" sz="800" b="1" i="0" u="none" strike="noStrike" dirty="0">
                        <a:solidFill>
                          <a:srgbClr val="000000"/>
                        </a:solidFill>
                        <a:effectLst/>
                        <a:latin typeface="Calibri" panose="020F050202020403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71836427"/>
                  </a:ext>
                </a:extLst>
              </a:tr>
              <a:tr h="247132">
                <a:tc>
                  <a:txBody>
                    <a:bodyPr/>
                    <a:lstStyle/>
                    <a:p>
                      <a:pPr algn="ctr" fontAlgn="ctr"/>
                      <a:r>
                        <a:rPr lang="en-US" sz="1100" b="1" i="0" u="none" strike="noStrike" dirty="0">
                          <a:solidFill>
                            <a:srgbClr val="000000"/>
                          </a:solidFill>
                          <a:effectLst/>
                          <a:latin typeface="Calibri" panose="020F0502020204030204" pitchFamily="34" charset="0"/>
                        </a:rPr>
                        <a:t>-3.25 Days</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0871444"/>
                  </a:ext>
                </a:extLst>
              </a:tr>
            </a:tbl>
          </a:graphicData>
        </a:graphic>
      </p:graphicFrame>
      <p:graphicFrame>
        <p:nvGraphicFramePr>
          <p:cNvPr id="14" name="Table 13">
            <a:extLst>
              <a:ext uri="{FF2B5EF4-FFF2-40B4-BE49-F238E27FC236}">
                <a16:creationId xmlns:a16="http://schemas.microsoft.com/office/drawing/2014/main" id="{512021DC-FEAC-E7DD-49C4-5593BAA834A0}"/>
              </a:ext>
            </a:extLst>
          </p:cNvPr>
          <p:cNvGraphicFramePr>
            <a:graphicFrameLocks noGrp="1"/>
          </p:cNvGraphicFramePr>
          <p:nvPr>
            <p:extLst>
              <p:ext uri="{D42A27DB-BD31-4B8C-83A1-F6EECF244321}">
                <p14:modId xmlns:p14="http://schemas.microsoft.com/office/powerpoint/2010/main" val="657633467"/>
              </p:ext>
            </p:extLst>
          </p:nvPr>
        </p:nvGraphicFramePr>
        <p:xfrm>
          <a:off x="6743248" y="2633321"/>
          <a:ext cx="1046934" cy="933478"/>
        </p:xfrm>
        <a:graphic>
          <a:graphicData uri="http://schemas.openxmlformats.org/drawingml/2006/table">
            <a:tbl>
              <a:tblPr/>
              <a:tblGrid>
                <a:gridCol w="697956">
                  <a:extLst>
                    <a:ext uri="{9D8B030D-6E8A-4147-A177-3AD203B41FA5}">
                      <a16:colId xmlns:a16="http://schemas.microsoft.com/office/drawing/2014/main" val="577311198"/>
                    </a:ext>
                  </a:extLst>
                </a:gridCol>
                <a:gridCol w="348978">
                  <a:extLst>
                    <a:ext uri="{9D8B030D-6E8A-4147-A177-3AD203B41FA5}">
                      <a16:colId xmlns:a16="http://schemas.microsoft.com/office/drawing/2014/main" val="3184123285"/>
                    </a:ext>
                  </a:extLst>
                </a:gridCol>
              </a:tblGrid>
              <a:tr h="439214">
                <a:tc gridSpan="2">
                  <a:txBody>
                    <a:bodyPr/>
                    <a:lstStyle/>
                    <a:p>
                      <a:pPr algn="ctr" fontAlgn="b"/>
                      <a:r>
                        <a:rPr lang="en-US" sz="800" b="1" i="0" u="none" strike="noStrike" dirty="0">
                          <a:solidFill>
                            <a:srgbClr val="000000"/>
                          </a:solidFill>
                          <a:effectLst/>
                          <a:latin typeface="Calibri" panose="020F0502020204030204" pitchFamily="34" charset="0"/>
                        </a:rPr>
                        <a:t>Full Resolution (days) Last Month v. 6 Month Average</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hMerge="1">
                  <a:txBody>
                    <a:bodyPr/>
                    <a:lstStyle/>
                    <a:p>
                      <a:endParaRPr lang="en-US"/>
                    </a:p>
                  </a:txBody>
                  <a:tcPr/>
                </a:tc>
                <a:extLst>
                  <a:ext uri="{0D108BD9-81ED-4DB2-BD59-A6C34878D82A}">
                    <a16:rowId xmlns:a16="http://schemas.microsoft.com/office/drawing/2014/main" val="1812892257"/>
                  </a:ext>
                </a:extLst>
              </a:tr>
              <a:tr h="247132">
                <a:tc gridSpan="2">
                  <a:txBody>
                    <a:bodyPr/>
                    <a:lstStyle/>
                    <a:p>
                      <a:pPr marL="0" marR="0" lvl="0" indent="0" algn="ctr" defTabSz="514350" rtl="0" eaLnBrk="1" fontAlgn="ctr" latinLnBrk="0" hangingPunct="1">
                        <a:lnSpc>
                          <a:spcPct val="100000"/>
                        </a:lnSpc>
                        <a:spcBef>
                          <a:spcPts val="0"/>
                        </a:spcBef>
                        <a:spcAft>
                          <a:spcPts val="0"/>
                        </a:spcAft>
                        <a:buClrTx/>
                        <a:buSzTx/>
                        <a:buFontTx/>
                        <a:buNone/>
                        <a:tabLst/>
                        <a:defRPr/>
                      </a:pPr>
                      <a:r>
                        <a:rPr lang="en-US" sz="1100" b="1" i="0" u="none" strike="noStrike" dirty="0">
                          <a:solidFill>
                            <a:srgbClr val="000000"/>
                          </a:solidFill>
                          <a:effectLst/>
                          <a:latin typeface="Calibri" panose="020F0502020204030204" pitchFamily="34" charset="0"/>
                        </a:rPr>
                        <a:t>11 Days</a:t>
                      </a:r>
                      <a:endParaRPr lang="en-US" sz="800" b="1" i="0" u="none" strike="noStrike" dirty="0">
                        <a:solidFill>
                          <a:srgbClr val="000000"/>
                        </a:solidFill>
                        <a:effectLst/>
                        <a:latin typeface="Calibri" panose="020F050202020403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71836427"/>
                  </a:ext>
                </a:extLst>
              </a:tr>
              <a:tr h="247132">
                <a:tc>
                  <a:txBody>
                    <a:bodyPr/>
                    <a:lstStyle/>
                    <a:p>
                      <a:pPr algn="ctr" fontAlgn="ctr"/>
                      <a:r>
                        <a:rPr lang="en-US" sz="1100" b="1" i="0" u="none" strike="noStrike" dirty="0">
                          <a:solidFill>
                            <a:srgbClr val="000000"/>
                          </a:solidFill>
                          <a:effectLst/>
                          <a:latin typeface="Calibri" panose="020F0502020204030204" pitchFamily="34" charset="0"/>
                        </a:rPr>
                        <a:t>-3.3 Days</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0871444"/>
                  </a:ext>
                </a:extLst>
              </a:tr>
            </a:tbl>
          </a:graphicData>
        </a:graphic>
      </p:graphicFrame>
      <p:sp>
        <p:nvSpPr>
          <p:cNvPr id="15" name="Title 1">
            <a:extLst>
              <a:ext uri="{FF2B5EF4-FFF2-40B4-BE49-F238E27FC236}">
                <a16:creationId xmlns:a16="http://schemas.microsoft.com/office/drawing/2014/main" id="{3BFFBE8C-40AF-EED7-C71C-711F8A13F360}"/>
              </a:ext>
            </a:extLst>
          </p:cNvPr>
          <p:cNvSpPr>
            <a:spLocks noGrp="1"/>
          </p:cNvSpPr>
          <p:nvPr>
            <p:ph type="title"/>
          </p:nvPr>
        </p:nvSpPr>
        <p:spPr>
          <a:xfrm>
            <a:off x="5492333" y="1010316"/>
            <a:ext cx="796901" cy="254953"/>
          </a:xfrm>
          <a:solidFill>
            <a:schemeClr val="tx1"/>
          </a:solidFill>
        </p:spPr>
        <p:txBody>
          <a:bodyPr anchor="ctr">
            <a:noAutofit/>
          </a:bodyPr>
          <a:lstStyle/>
          <a:p>
            <a:pPr algn="ctr"/>
            <a:r>
              <a:rPr lang="en-US" sz="1600" dirty="0">
                <a:solidFill>
                  <a:srgbClr val="E5E4E2"/>
                </a:solidFill>
              </a:rPr>
              <a:t>Platinum</a:t>
            </a:r>
          </a:p>
        </p:txBody>
      </p:sp>
      <p:sp>
        <p:nvSpPr>
          <p:cNvPr id="16" name="Title 1">
            <a:extLst>
              <a:ext uri="{FF2B5EF4-FFF2-40B4-BE49-F238E27FC236}">
                <a16:creationId xmlns:a16="http://schemas.microsoft.com/office/drawing/2014/main" id="{A6786D2F-599F-D718-5676-6F8327553A67}"/>
              </a:ext>
            </a:extLst>
          </p:cNvPr>
          <p:cNvSpPr txBox="1">
            <a:spLocks/>
          </p:cNvSpPr>
          <p:nvPr/>
        </p:nvSpPr>
        <p:spPr>
          <a:xfrm>
            <a:off x="6859026" y="999135"/>
            <a:ext cx="796901" cy="254953"/>
          </a:xfrm>
          <a:prstGeom prst="rect">
            <a:avLst/>
          </a:prstGeom>
          <a:solidFill>
            <a:schemeClr val="tx1"/>
          </a:solidFill>
        </p:spPr>
        <p:txBody>
          <a:bodyPr vert="horz" wrap="square" lIns="0" tIns="0" rIns="0" bIns="0" rtlCol="0" anchor="ctr" anchorCtr="0">
            <a:noAutofit/>
          </a:bodyPr>
          <a:lstStyle>
            <a:lvl1pPr algn="l" defTabSz="514350" rtl="0" eaLnBrk="1" latinLnBrk="0" hangingPunct="1">
              <a:lnSpc>
                <a:spcPct val="75000"/>
              </a:lnSpc>
              <a:spcBef>
                <a:spcPct val="0"/>
              </a:spcBef>
              <a:buNone/>
              <a:defRPr sz="2475" kern="1200">
                <a:solidFill>
                  <a:schemeClr val="tx1"/>
                </a:solidFill>
                <a:latin typeface="+mj-lt"/>
                <a:ea typeface="+mj-ea"/>
                <a:cs typeface="+mj-cs"/>
              </a:defRPr>
            </a:lvl1pPr>
          </a:lstStyle>
          <a:p>
            <a:pPr algn="ctr"/>
            <a:r>
              <a:rPr lang="en-US" sz="1600" dirty="0">
                <a:solidFill>
                  <a:srgbClr val="FFD700"/>
                </a:solidFill>
              </a:rPr>
              <a:t>Gold</a:t>
            </a:r>
          </a:p>
        </p:txBody>
      </p:sp>
      <p:sp>
        <p:nvSpPr>
          <p:cNvPr id="19" name="Arrow: Down 18">
            <a:extLst>
              <a:ext uri="{FF2B5EF4-FFF2-40B4-BE49-F238E27FC236}">
                <a16:creationId xmlns:a16="http://schemas.microsoft.com/office/drawing/2014/main" id="{B08DED96-79AB-3627-7C6C-6459FC28BBDF}"/>
              </a:ext>
            </a:extLst>
          </p:cNvPr>
          <p:cNvSpPr/>
          <p:nvPr/>
        </p:nvSpPr>
        <p:spPr>
          <a:xfrm>
            <a:off x="6171455" y="3365084"/>
            <a:ext cx="164592" cy="146304"/>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825"/>
          </a:p>
        </p:txBody>
      </p:sp>
      <p:sp>
        <p:nvSpPr>
          <p:cNvPr id="20" name="Arrow: Down 19">
            <a:extLst>
              <a:ext uri="{FF2B5EF4-FFF2-40B4-BE49-F238E27FC236}">
                <a16:creationId xmlns:a16="http://schemas.microsoft.com/office/drawing/2014/main" id="{5A39629F-F1FB-CF6E-106D-D7E37CB1B345}"/>
              </a:ext>
            </a:extLst>
          </p:cNvPr>
          <p:cNvSpPr/>
          <p:nvPr/>
        </p:nvSpPr>
        <p:spPr>
          <a:xfrm>
            <a:off x="7528164" y="3365084"/>
            <a:ext cx="164592" cy="146304"/>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825"/>
          </a:p>
        </p:txBody>
      </p:sp>
      <p:sp>
        <p:nvSpPr>
          <p:cNvPr id="21" name="TextBox 20">
            <a:extLst>
              <a:ext uri="{FF2B5EF4-FFF2-40B4-BE49-F238E27FC236}">
                <a16:creationId xmlns:a16="http://schemas.microsoft.com/office/drawing/2014/main" id="{26B3A14A-55FB-EBCB-E1B9-CC03CDDC6D96}"/>
              </a:ext>
            </a:extLst>
          </p:cNvPr>
          <p:cNvSpPr txBox="1"/>
          <p:nvPr/>
        </p:nvSpPr>
        <p:spPr>
          <a:xfrm>
            <a:off x="97533" y="3820496"/>
            <a:ext cx="1346987" cy="276999"/>
          </a:xfrm>
          <a:prstGeom prst="rect">
            <a:avLst/>
          </a:prstGeom>
          <a:noFill/>
        </p:spPr>
        <p:txBody>
          <a:bodyPr wrap="square" rtlCol="0">
            <a:spAutoFit/>
          </a:bodyPr>
          <a:lstStyle/>
          <a:p>
            <a:r>
              <a:rPr lang="en-US" sz="1200" dirty="0"/>
              <a:t>Important Notes</a:t>
            </a:r>
          </a:p>
        </p:txBody>
      </p:sp>
      <p:sp>
        <p:nvSpPr>
          <p:cNvPr id="22" name="TextBox 21">
            <a:extLst>
              <a:ext uri="{FF2B5EF4-FFF2-40B4-BE49-F238E27FC236}">
                <a16:creationId xmlns:a16="http://schemas.microsoft.com/office/drawing/2014/main" id="{C1FADF46-DE48-9972-3BF6-D25678D4A0C5}"/>
              </a:ext>
            </a:extLst>
          </p:cNvPr>
          <p:cNvSpPr txBox="1"/>
          <p:nvPr/>
        </p:nvSpPr>
        <p:spPr>
          <a:xfrm>
            <a:off x="97533" y="4139357"/>
            <a:ext cx="4474467" cy="2446824"/>
          </a:xfrm>
          <a:prstGeom prst="rect">
            <a:avLst/>
          </a:prstGeom>
          <a:noFill/>
        </p:spPr>
        <p:txBody>
          <a:bodyPr wrap="square" rtlCol="0">
            <a:spAutoFit/>
          </a:bodyPr>
          <a:lstStyle/>
          <a:p>
            <a:pPr marL="171450" indent="-171450">
              <a:buFont typeface="Arial" panose="020B0604020202020204" pitchFamily="34" charset="0"/>
              <a:buChar char="•"/>
            </a:pPr>
            <a:r>
              <a:rPr lang="en-US" sz="900" dirty="0"/>
              <a:t>Volumes fell to 245 cases cumulatively for all paid support tiers.</a:t>
            </a:r>
          </a:p>
          <a:p>
            <a:pPr marL="628650" lvl="1" indent="-171450">
              <a:buFont typeface="Arial" panose="020B0604020202020204" pitchFamily="34" charset="0"/>
              <a:buChar char="•"/>
            </a:pPr>
            <a:r>
              <a:rPr lang="en-US" sz="900" dirty="0"/>
              <a:t>A decrease month over month of -158 cases or -39% which nearly wipes out the spike seen in the prior month of May.</a:t>
            </a:r>
          </a:p>
          <a:p>
            <a:pPr marL="628650" lvl="1" indent="-171450">
              <a:buFont typeface="Arial" panose="020B0604020202020204" pitchFamily="34" charset="0"/>
              <a:buChar char="•"/>
            </a:pPr>
            <a:r>
              <a:rPr lang="en-US" sz="900" dirty="0"/>
              <a:t>This has come in at the lowest level which can also be seen as the floor of the range of volume. The 3-month average in cases comes in at 298 cases. </a:t>
            </a:r>
          </a:p>
          <a:p>
            <a:pPr marL="171450" indent="-171450">
              <a:buFont typeface="Arial" panose="020B0604020202020204" pitchFamily="34" charset="0"/>
              <a:buChar char="•"/>
            </a:pPr>
            <a:r>
              <a:rPr lang="en-US" sz="900" dirty="0"/>
              <a:t>CSAT varied across tiers with Gold not having any tickets scored for June.</a:t>
            </a:r>
          </a:p>
          <a:p>
            <a:pPr marL="628650" lvl="1" indent="-171450">
              <a:buFont typeface="Arial" panose="020B0604020202020204" pitchFamily="34" charset="0"/>
              <a:buChar char="•"/>
            </a:pPr>
            <a:r>
              <a:rPr lang="en-US" sz="900" dirty="0"/>
              <a:t>Platinum Tier Support had 6 tickets scored and of them, 1 was graded negative. This was a ticket from </a:t>
            </a:r>
            <a:r>
              <a:rPr lang="en-US" sz="900" dirty="0" err="1"/>
              <a:t>Edgevana</a:t>
            </a:r>
            <a:r>
              <a:rPr lang="en-US" sz="900" dirty="0"/>
              <a:t> and it appears the negative score came from a delay in status update (</a:t>
            </a:r>
            <a:r>
              <a:rPr lang="en-US" sz="900" dirty="0">
                <a:hlinkClick r:id="rId3"/>
              </a:rPr>
              <a:t>1190767</a:t>
            </a:r>
            <a:r>
              <a:rPr lang="en-US" sz="900" dirty="0"/>
              <a:t>)</a:t>
            </a:r>
          </a:p>
          <a:p>
            <a:pPr marL="628650" lvl="1" indent="-171450">
              <a:buFont typeface="Arial" panose="020B0604020202020204" pitchFamily="34" charset="0"/>
              <a:buChar char="•"/>
            </a:pPr>
            <a:r>
              <a:rPr lang="en-US" sz="900" dirty="0"/>
              <a:t>Silver Tier Support had 4 tickets scored and of them, 1 was graded negative. This ticket was handled gracefully as the client initially didn’t have support but signed up. Not sure why they marked it negative as no reason or comment was given (</a:t>
            </a:r>
            <a:r>
              <a:rPr lang="en-US" sz="900" dirty="0">
                <a:hlinkClick r:id="rId4"/>
              </a:rPr>
              <a:t>1194527</a:t>
            </a:r>
            <a:r>
              <a:rPr lang="en-US" sz="900" dirty="0"/>
              <a:t>)</a:t>
            </a:r>
          </a:p>
          <a:p>
            <a:pPr marL="171450" indent="-171450">
              <a:buFont typeface="Arial" panose="020B0604020202020204" pitchFamily="34" charset="0"/>
              <a:buChar char="•"/>
            </a:pPr>
            <a:r>
              <a:rPr lang="en-US" sz="900" dirty="0"/>
              <a:t>Full Resolution Time | FRT (days) (avg)  has been continuously dropping month over month likely tied hand in hand with overall decrease in volume. The Silver Tier Support however did see a marginal increase in their FRT.</a:t>
            </a:r>
          </a:p>
        </p:txBody>
      </p:sp>
      <p:graphicFrame>
        <p:nvGraphicFramePr>
          <p:cNvPr id="10" name="Table 9">
            <a:extLst>
              <a:ext uri="{FF2B5EF4-FFF2-40B4-BE49-F238E27FC236}">
                <a16:creationId xmlns:a16="http://schemas.microsoft.com/office/drawing/2014/main" id="{30D934E4-83DA-690B-068C-BFE779D626EE}"/>
              </a:ext>
            </a:extLst>
          </p:cNvPr>
          <p:cNvGraphicFramePr>
            <a:graphicFrameLocks noGrp="1"/>
          </p:cNvGraphicFramePr>
          <p:nvPr>
            <p:extLst>
              <p:ext uri="{D42A27DB-BD31-4B8C-83A1-F6EECF244321}">
                <p14:modId xmlns:p14="http://schemas.microsoft.com/office/powerpoint/2010/main" val="3284320048"/>
              </p:ext>
            </p:extLst>
          </p:nvPr>
        </p:nvGraphicFramePr>
        <p:xfrm>
          <a:off x="8083541" y="1379748"/>
          <a:ext cx="924788" cy="818159"/>
        </p:xfrm>
        <a:graphic>
          <a:graphicData uri="http://schemas.openxmlformats.org/drawingml/2006/table">
            <a:tbl>
              <a:tblPr/>
              <a:tblGrid>
                <a:gridCol w="627368">
                  <a:extLst>
                    <a:ext uri="{9D8B030D-6E8A-4147-A177-3AD203B41FA5}">
                      <a16:colId xmlns:a16="http://schemas.microsoft.com/office/drawing/2014/main" val="3259210380"/>
                    </a:ext>
                  </a:extLst>
                </a:gridCol>
                <a:gridCol w="297420">
                  <a:extLst>
                    <a:ext uri="{9D8B030D-6E8A-4147-A177-3AD203B41FA5}">
                      <a16:colId xmlns:a16="http://schemas.microsoft.com/office/drawing/2014/main" val="3704831211"/>
                    </a:ext>
                  </a:extLst>
                </a:gridCol>
              </a:tblGrid>
              <a:tr h="277118">
                <a:tc gridSpan="2">
                  <a:txBody>
                    <a:bodyPr/>
                    <a:lstStyle/>
                    <a:p>
                      <a:pPr algn="ctr" fontAlgn="b"/>
                      <a:r>
                        <a:rPr lang="en-US" sz="850" b="1" i="0" u="none" strike="noStrike" dirty="0">
                          <a:solidFill>
                            <a:srgbClr val="000000"/>
                          </a:solidFill>
                          <a:effectLst/>
                          <a:latin typeface="Calibri" panose="020F0502020204030204" pitchFamily="34" charset="0"/>
                        </a:rPr>
                        <a:t>CSAT Last Month v. 6 Month Average</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hMerge="1">
                  <a:txBody>
                    <a:bodyPr/>
                    <a:lstStyle/>
                    <a:p>
                      <a:endParaRPr lang="en-US"/>
                    </a:p>
                  </a:txBody>
                  <a:tcPr/>
                </a:tc>
                <a:extLst>
                  <a:ext uri="{0D108BD9-81ED-4DB2-BD59-A6C34878D82A}">
                    <a16:rowId xmlns:a16="http://schemas.microsoft.com/office/drawing/2014/main" val="3881621867"/>
                  </a:ext>
                </a:extLst>
              </a:tr>
              <a:tr h="263923">
                <a:tc gridSpan="2">
                  <a:txBody>
                    <a:bodyPr/>
                    <a:lstStyle/>
                    <a:p>
                      <a:pPr algn="ctr" fontAlgn="ctr"/>
                      <a:r>
                        <a:rPr lang="en-US" sz="1100" b="1" i="0" u="none" strike="noStrike" dirty="0">
                          <a:solidFill>
                            <a:srgbClr val="000000"/>
                          </a:solidFill>
                          <a:effectLst/>
                          <a:latin typeface="Calibri" panose="020F0502020204030204" pitchFamily="34" charset="0"/>
                        </a:rPr>
                        <a:t>75%</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623296398"/>
                  </a:ext>
                </a:extLst>
              </a:tr>
              <a:tr h="277118">
                <a:tc>
                  <a:txBody>
                    <a:bodyPr/>
                    <a:lstStyle/>
                    <a:p>
                      <a:pPr algn="ctr" fontAlgn="ctr"/>
                      <a:r>
                        <a:rPr lang="en-US" sz="1100" b="1" i="0" u="none" strike="noStrike" dirty="0">
                          <a:solidFill>
                            <a:srgbClr val="000000"/>
                          </a:solidFill>
                          <a:effectLst/>
                          <a:latin typeface="Calibri" panose="020F0502020204030204" pitchFamily="34" charset="0"/>
                        </a:rPr>
                        <a:t>-16%</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3706527"/>
                  </a:ext>
                </a:extLst>
              </a:tr>
            </a:tbl>
          </a:graphicData>
        </a:graphic>
      </p:graphicFrame>
      <p:graphicFrame>
        <p:nvGraphicFramePr>
          <p:cNvPr id="12" name="Table 11">
            <a:extLst>
              <a:ext uri="{FF2B5EF4-FFF2-40B4-BE49-F238E27FC236}">
                <a16:creationId xmlns:a16="http://schemas.microsoft.com/office/drawing/2014/main" id="{AA0B56AC-C03B-CF89-5944-594FD2BC6639}"/>
              </a:ext>
            </a:extLst>
          </p:cNvPr>
          <p:cNvGraphicFramePr>
            <a:graphicFrameLocks noGrp="1"/>
          </p:cNvGraphicFramePr>
          <p:nvPr>
            <p:extLst>
              <p:ext uri="{D42A27DB-BD31-4B8C-83A1-F6EECF244321}">
                <p14:modId xmlns:p14="http://schemas.microsoft.com/office/powerpoint/2010/main" val="2380320800"/>
              </p:ext>
            </p:extLst>
          </p:nvPr>
        </p:nvGraphicFramePr>
        <p:xfrm>
          <a:off x="8022468" y="2628709"/>
          <a:ext cx="1046934" cy="933478"/>
        </p:xfrm>
        <a:graphic>
          <a:graphicData uri="http://schemas.openxmlformats.org/drawingml/2006/table">
            <a:tbl>
              <a:tblPr/>
              <a:tblGrid>
                <a:gridCol w="697956">
                  <a:extLst>
                    <a:ext uri="{9D8B030D-6E8A-4147-A177-3AD203B41FA5}">
                      <a16:colId xmlns:a16="http://schemas.microsoft.com/office/drawing/2014/main" val="577311198"/>
                    </a:ext>
                  </a:extLst>
                </a:gridCol>
                <a:gridCol w="348978">
                  <a:extLst>
                    <a:ext uri="{9D8B030D-6E8A-4147-A177-3AD203B41FA5}">
                      <a16:colId xmlns:a16="http://schemas.microsoft.com/office/drawing/2014/main" val="3184123285"/>
                    </a:ext>
                  </a:extLst>
                </a:gridCol>
              </a:tblGrid>
              <a:tr h="439214">
                <a:tc gridSpan="2">
                  <a:txBody>
                    <a:bodyPr/>
                    <a:lstStyle/>
                    <a:p>
                      <a:pPr algn="ctr" fontAlgn="b"/>
                      <a:r>
                        <a:rPr lang="en-US" sz="800" b="1" i="0" u="none" strike="noStrike" dirty="0">
                          <a:solidFill>
                            <a:srgbClr val="000000"/>
                          </a:solidFill>
                          <a:effectLst/>
                          <a:latin typeface="Calibri" panose="020F0502020204030204" pitchFamily="34" charset="0"/>
                        </a:rPr>
                        <a:t>Full Resolution (days) Last Month v. 6 Month Average</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hMerge="1">
                  <a:txBody>
                    <a:bodyPr/>
                    <a:lstStyle/>
                    <a:p>
                      <a:endParaRPr lang="en-US"/>
                    </a:p>
                  </a:txBody>
                  <a:tcPr/>
                </a:tc>
                <a:extLst>
                  <a:ext uri="{0D108BD9-81ED-4DB2-BD59-A6C34878D82A}">
                    <a16:rowId xmlns:a16="http://schemas.microsoft.com/office/drawing/2014/main" val="1812892257"/>
                  </a:ext>
                </a:extLst>
              </a:tr>
              <a:tr h="247132">
                <a:tc gridSpan="2">
                  <a:txBody>
                    <a:bodyPr/>
                    <a:lstStyle/>
                    <a:p>
                      <a:pPr marL="0" marR="0" lvl="0" indent="0" algn="ctr" defTabSz="514350" rtl="0" eaLnBrk="1" fontAlgn="ctr" latinLnBrk="0" hangingPunct="1">
                        <a:lnSpc>
                          <a:spcPct val="100000"/>
                        </a:lnSpc>
                        <a:spcBef>
                          <a:spcPts val="0"/>
                        </a:spcBef>
                        <a:spcAft>
                          <a:spcPts val="0"/>
                        </a:spcAft>
                        <a:buClrTx/>
                        <a:buSzTx/>
                        <a:buFontTx/>
                        <a:buNone/>
                        <a:tabLst/>
                        <a:defRPr/>
                      </a:pPr>
                      <a:r>
                        <a:rPr lang="en-US" sz="1100" b="1" i="0" u="none" strike="noStrike" dirty="0">
                          <a:solidFill>
                            <a:srgbClr val="000000"/>
                          </a:solidFill>
                          <a:effectLst/>
                          <a:latin typeface="Calibri" panose="020F0502020204030204" pitchFamily="34" charset="0"/>
                        </a:rPr>
                        <a:t>2.6 Days</a:t>
                      </a:r>
                      <a:endParaRPr lang="en-US" sz="800" b="1" i="0" u="none" strike="noStrike" dirty="0">
                        <a:solidFill>
                          <a:srgbClr val="000000"/>
                        </a:solidFill>
                        <a:effectLst/>
                        <a:latin typeface="Calibri" panose="020F050202020403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71836427"/>
                  </a:ext>
                </a:extLst>
              </a:tr>
              <a:tr h="247132">
                <a:tc>
                  <a:txBody>
                    <a:bodyPr/>
                    <a:lstStyle/>
                    <a:p>
                      <a:pPr algn="ctr" fontAlgn="ctr"/>
                      <a:r>
                        <a:rPr lang="en-US" sz="1100" b="1" i="0" u="none" strike="noStrike" dirty="0">
                          <a:solidFill>
                            <a:srgbClr val="000000"/>
                          </a:solidFill>
                          <a:effectLst/>
                          <a:latin typeface="Calibri" panose="020F0502020204030204" pitchFamily="34" charset="0"/>
                        </a:rPr>
                        <a:t>0.2 Days</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0871444"/>
                  </a:ext>
                </a:extLst>
              </a:tr>
            </a:tbl>
          </a:graphicData>
        </a:graphic>
      </p:graphicFrame>
      <p:sp>
        <p:nvSpPr>
          <p:cNvPr id="24" name="Title 1">
            <a:extLst>
              <a:ext uri="{FF2B5EF4-FFF2-40B4-BE49-F238E27FC236}">
                <a16:creationId xmlns:a16="http://schemas.microsoft.com/office/drawing/2014/main" id="{B3389F64-D3F9-9906-EA9B-3B97C11D621F}"/>
              </a:ext>
            </a:extLst>
          </p:cNvPr>
          <p:cNvSpPr txBox="1">
            <a:spLocks/>
          </p:cNvSpPr>
          <p:nvPr/>
        </p:nvSpPr>
        <p:spPr>
          <a:xfrm>
            <a:off x="8147484" y="994523"/>
            <a:ext cx="796901" cy="254953"/>
          </a:xfrm>
          <a:prstGeom prst="rect">
            <a:avLst/>
          </a:prstGeom>
          <a:solidFill>
            <a:schemeClr val="tx1"/>
          </a:solidFill>
        </p:spPr>
        <p:txBody>
          <a:bodyPr vert="horz" wrap="square" lIns="0" tIns="0" rIns="0" bIns="0" rtlCol="0" anchor="ctr" anchorCtr="0">
            <a:noAutofit/>
          </a:bodyPr>
          <a:lstStyle>
            <a:lvl1pPr algn="l" defTabSz="514350" rtl="0" eaLnBrk="1" latinLnBrk="0" hangingPunct="1">
              <a:lnSpc>
                <a:spcPct val="75000"/>
              </a:lnSpc>
              <a:spcBef>
                <a:spcPct val="0"/>
              </a:spcBef>
              <a:buNone/>
              <a:defRPr sz="2475" kern="1200">
                <a:solidFill>
                  <a:schemeClr val="tx1"/>
                </a:solidFill>
                <a:latin typeface="+mj-lt"/>
                <a:ea typeface="+mj-ea"/>
                <a:cs typeface="+mj-cs"/>
              </a:defRPr>
            </a:lvl1pPr>
          </a:lstStyle>
          <a:p>
            <a:pPr algn="ctr"/>
            <a:r>
              <a:rPr lang="en-US" sz="1600" dirty="0">
                <a:solidFill>
                  <a:schemeClr val="accent3">
                    <a:lumMod val="50000"/>
                  </a:schemeClr>
                </a:solidFill>
              </a:rPr>
              <a:t>Silver</a:t>
            </a:r>
          </a:p>
        </p:txBody>
      </p:sp>
      <p:sp>
        <p:nvSpPr>
          <p:cNvPr id="26" name="Arrow: Down 25">
            <a:extLst>
              <a:ext uri="{FF2B5EF4-FFF2-40B4-BE49-F238E27FC236}">
                <a16:creationId xmlns:a16="http://schemas.microsoft.com/office/drawing/2014/main" id="{C622348E-331C-EDE5-D9FC-00A5CC153036}"/>
              </a:ext>
            </a:extLst>
          </p:cNvPr>
          <p:cNvSpPr/>
          <p:nvPr/>
        </p:nvSpPr>
        <p:spPr>
          <a:xfrm rot="10800000">
            <a:off x="8816620" y="3360472"/>
            <a:ext cx="164592" cy="146304"/>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825"/>
          </a:p>
        </p:txBody>
      </p:sp>
      <p:sp>
        <p:nvSpPr>
          <p:cNvPr id="27" name="Equals 26">
            <a:extLst>
              <a:ext uri="{FF2B5EF4-FFF2-40B4-BE49-F238E27FC236}">
                <a16:creationId xmlns:a16="http://schemas.microsoft.com/office/drawing/2014/main" id="{DDDC6E0F-8EB0-0208-065A-7EAA9846E00B}"/>
              </a:ext>
            </a:extLst>
          </p:cNvPr>
          <p:cNvSpPr/>
          <p:nvPr/>
        </p:nvSpPr>
        <p:spPr>
          <a:xfrm rot="10800000">
            <a:off x="7482101" y="1985851"/>
            <a:ext cx="164592" cy="146304"/>
          </a:xfrm>
          <a:prstGeom prst="mathEqual">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825"/>
          </a:p>
        </p:txBody>
      </p:sp>
      <p:sp>
        <p:nvSpPr>
          <p:cNvPr id="17" name="Minus Sign 16">
            <a:extLst>
              <a:ext uri="{FF2B5EF4-FFF2-40B4-BE49-F238E27FC236}">
                <a16:creationId xmlns:a16="http://schemas.microsoft.com/office/drawing/2014/main" id="{4933EE2E-E711-66B4-3F5B-239E54F57433}"/>
              </a:ext>
            </a:extLst>
          </p:cNvPr>
          <p:cNvSpPr/>
          <p:nvPr/>
        </p:nvSpPr>
        <p:spPr>
          <a:xfrm>
            <a:off x="7158182" y="1690602"/>
            <a:ext cx="212436" cy="225985"/>
          </a:xfrm>
          <a:prstGeom prst="mathMinus">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955EB7F0-E8D2-3356-629B-6C47606DBA7F}"/>
              </a:ext>
            </a:extLst>
          </p:cNvPr>
          <p:cNvSpPr/>
          <p:nvPr/>
        </p:nvSpPr>
        <p:spPr>
          <a:xfrm rot="10800000">
            <a:off x="6112528" y="1992296"/>
            <a:ext cx="164592" cy="146304"/>
          </a:xfrm>
          <a:prstGeom prst="down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825"/>
          </a:p>
        </p:txBody>
      </p:sp>
      <p:sp>
        <p:nvSpPr>
          <p:cNvPr id="25" name="Arrow: Down 24">
            <a:extLst>
              <a:ext uri="{FF2B5EF4-FFF2-40B4-BE49-F238E27FC236}">
                <a16:creationId xmlns:a16="http://schemas.microsoft.com/office/drawing/2014/main" id="{CF88FC77-973B-69A1-2690-3B6134362896}"/>
              </a:ext>
            </a:extLst>
          </p:cNvPr>
          <p:cNvSpPr/>
          <p:nvPr/>
        </p:nvSpPr>
        <p:spPr>
          <a:xfrm>
            <a:off x="8798514" y="1981239"/>
            <a:ext cx="164592" cy="146304"/>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825"/>
          </a:p>
        </p:txBody>
      </p:sp>
      <p:graphicFrame>
        <p:nvGraphicFramePr>
          <p:cNvPr id="7" name="Table 6">
            <a:extLst>
              <a:ext uri="{FF2B5EF4-FFF2-40B4-BE49-F238E27FC236}">
                <a16:creationId xmlns:a16="http://schemas.microsoft.com/office/drawing/2014/main" id="{6ACDD047-4CE5-F503-1867-926A9458C78A}"/>
              </a:ext>
            </a:extLst>
          </p:cNvPr>
          <p:cNvGraphicFramePr>
            <a:graphicFrameLocks noGrp="1"/>
          </p:cNvGraphicFramePr>
          <p:nvPr>
            <p:extLst>
              <p:ext uri="{D42A27DB-BD31-4B8C-83A1-F6EECF244321}">
                <p14:modId xmlns:p14="http://schemas.microsoft.com/office/powerpoint/2010/main" val="3142281362"/>
              </p:ext>
            </p:extLst>
          </p:nvPr>
        </p:nvGraphicFramePr>
        <p:xfrm>
          <a:off x="4743312" y="3947283"/>
          <a:ext cx="4344560" cy="1791735"/>
        </p:xfrm>
        <a:graphic>
          <a:graphicData uri="http://schemas.openxmlformats.org/drawingml/2006/table">
            <a:tbl>
              <a:tblPr/>
              <a:tblGrid>
                <a:gridCol w="680063">
                  <a:extLst>
                    <a:ext uri="{9D8B030D-6E8A-4147-A177-3AD203B41FA5}">
                      <a16:colId xmlns:a16="http://schemas.microsoft.com/office/drawing/2014/main" val="2152129139"/>
                    </a:ext>
                  </a:extLst>
                </a:gridCol>
                <a:gridCol w="651291">
                  <a:extLst>
                    <a:ext uri="{9D8B030D-6E8A-4147-A177-3AD203B41FA5}">
                      <a16:colId xmlns:a16="http://schemas.microsoft.com/office/drawing/2014/main" val="80168288"/>
                    </a:ext>
                  </a:extLst>
                </a:gridCol>
                <a:gridCol w="502201">
                  <a:extLst>
                    <a:ext uri="{9D8B030D-6E8A-4147-A177-3AD203B41FA5}">
                      <a16:colId xmlns:a16="http://schemas.microsoft.com/office/drawing/2014/main" val="4045148960"/>
                    </a:ext>
                  </a:extLst>
                </a:gridCol>
                <a:gridCol w="502201">
                  <a:extLst>
                    <a:ext uri="{9D8B030D-6E8A-4147-A177-3AD203B41FA5}">
                      <a16:colId xmlns:a16="http://schemas.microsoft.com/office/drawing/2014/main" val="4244008080"/>
                    </a:ext>
                  </a:extLst>
                </a:gridCol>
                <a:gridCol w="502201">
                  <a:extLst>
                    <a:ext uri="{9D8B030D-6E8A-4147-A177-3AD203B41FA5}">
                      <a16:colId xmlns:a16="http://schemas.microsoft.com/office/drawing/2014/main" val="1981716261"/>
                    </a:ext>
                  </a:extLst>
                </a:gridCol>
                <a:gridCol w="502201">
                  <a:extLst>
                    <a:ext uri="{9D8B030D-6E8A-4147-A177-3AD203B41FA5}">
                      <a16:colId xmlns:a16="http://schemas.microsoft.com/office/drawing/2014/main" val="66266688"/>
                    </a:ext>
                  </a:extLst>
                </a:gridCol>
                <a:gridCol w="502201">
                  <a:extLst>
                    <a:ext uri="{9D8B030D-6E8A-4147-A177-3AD203B41FA5}">
                      <a16:colId xmlns:a16="http://schemas.microsoft.com/office/drawing/2014/main" val="551106533"/>
                    </a:ext>
                  </a:extLst>
                </a:gridCol>
                <a:gridCol w="502201">
                  <a:extLst>
                    <a:ext uri="{9D8B030D-6E8A-4147-A177-3AD203B41FA5}">
                      <a16:colId xmlns:a16="http://schemas.microsoft.com/office/drawing/2014/main" val="3549689836"/>
                    </a:ext>
                  </a:extLst>
                </a:gridCol>
              </a:tblGrid>
              <a:tr h="181770">
                <a:tc>
                  <a:txBody>
                    <a:bodyPr/>
                    <a:lstStyle/>
                    <a:p>
                      <a:pPr algn="l" fontAlgn="b"/>
                      <a:r>
                        <a:rPr lang="en-US" sz="900" b="1" i="0" u="none" strike="noStrike">
                          <a:solidFill>
                            <a:srgbClr val="FFFFFF"/>
                          </a:solidFill>
                          <a:effectLst/>
                          <a:latin typeface="Calibri" panose="020F0502020204030204" pitchFamily="34" charset="0"/>
                        </a:rPr>
                        <a:t>Ticket Group</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l" fontAlgn="b"/>
                      <a:r>
                        <a:rPr lang="en-US" sz="900" b="1" i="0" u="none" strike="noStrike" dirty="0">
                          <a:solidFill>
                            <a:srgbClr val="FFFFFF"/>
                          </a:solidFill>
                          <a:effectLst/>
                          <a:latin typeface="Calibri" panose="020F0502020204030204" pitchFamily="34" charset="0"/>
                        </a:rPr>
                        <a:t>Support Tier</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900" b="1" i="0" u="none" strike="noStrike">
                          <a:solidFill>
                            <a:srgbClr val="FFFFFF"/>
                          </a:solidFill>
                          <a:effectLst/>
                          <a:latin typeface="Calibri" panose="020F0502020204030204" pitchFamily="34" charset="0"/>
                        </a:rPr>
                        <a:t>Jan-23</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900" b="1" i="0" u="none" strike="noStrike">
                          <a:solidFill>
                            <a:srgbClr val="FFFFFF"/>
                          </a:solidFill>
                          <a:effectLst/>
                          <a:latin typeface="Calibri" panose="020F0502020204030204" pitchFamily="34" charset="0"/>
                        </a:rPr>
                        <a:t>Feb-23</a:t>
                      </a:r>
                    </a:p>
                  </a:txBody>
                  <a:tcPr marL="3512" marR="3512" marT="3512" marB="0" anchor="b">
                    <a:lnL w="635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900" b="1" i="0" u="none" strike="noStrike">
                          <a:solidFill>
                            <a:srgbClr val="FFFFFF"/>
                          </a:solidFill>
                          <a:effectLst/>
                          <a:latin typeface="Calibri" panose="020F0502020204030204" pitchFamily="34" charset="0"/>
                        </a:rPr>
                        <a:t>Mar-23</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900" b="1" i="0" u="none" strike="noStrike">
                          <a:solidFill>
                            <a:srgbClr val="FFFFFF"/>
                          </a:solidFill>
                          <a:effectLst/>
                          <a:latin typeface="Calibri" panose="020F0502020204030204" pitchFamily="34" charset="0"/>
                        </a:rPr>
                        <a:t>Apr-23</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900" b="1" i="0" u="none" strike="noStrike">
                          <a:solidFill>
                            <a:srgbClr val="FFFFFF"/>
                          </a:solidFill>
                          <a:effectLst/>
                          <a:latin typeface="Calibri" panose="020F0502020204030204" pitchFamily="34" charset="0"/>
                        </a:rPr>
                        <a:t>May-23</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900" b="1" i="0" u="none" strike="noStrike">
                          <a:solidFill>
                            <a:srgbClr val="FFFFFF"/>
                          </a:solidFill>
                          <a:effectLst/>
                          <a:latin typeface="Calibri" panose="020F0502020204030204" pitchFamily="34" charset="0"/>
                        </a:rPr>
                        <a:t>Jun-23</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2250269849"/>
                  </a:ext>
                </a:extLst>
              </a:tr>
              <a:tr h="173115">
                <a:tc>
                  <a:txBody>
                    <a:bodyPr/>
                    <a:lstStyle/>
                    <a:p>
                      <a:pPr algn="l" fontAlgn="b"/>
                      <a:r>
                        <a:rPr lang="en-US" sz="900" b="0" i="0" u="none" strike="noStrike">
                          <a:solidFill>
                            <a:srgbClr val="000000"/>
                          </a:solidFill>
                          <a:effectLst/>
                          <a:latin typeface="Calibri" panose="020F0502020204030204" pitchFamily="34" charset="0"/>
                        </a:rPr>
                        <a:t>T1 Support</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l" fontAlgn="b"/>
                      <a:r>
                        <a:rPr lang="en-US" sz="900" b="0" i="0" u="none" strike="noStrike">
                          <a:solidFill>
                            <a:srgbClr val="000000"/>
                          </a:solidFill>
                          <a:effectLst/>
                          <a:latin typeface="Calibri" panose="020F0502020204030204" pitchFamily="34" charset="0"/>
                        </a:rPr>
                        <a:t>Platinum</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17</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78</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14</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16</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19</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19</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extLst>
                  <a:ext uri="{0D108BD9-81ED-4DB2-BD59-A6C34878D82A}">
                    <a16:rowId xmlns:a16="http://schemas.microsoft.com/office/drawing/2014/main" val="2938213108"/>
                  </a:ext>
                </a:extLst>
              </a:tr>
              <a:tr h="181770">
                <a:tc>
                  <a:txBody>
                    <a:bodyPr/>
                    <a:lstStyle/>
                    <a:p>
                      <a:pPr algn="l" fontAlgn="b"/>
                      <a:r>
                        <a:rPr lang="en-US" sz="900" b="0" i="0" u="none" strike="noStrike">
                          <a:solidFill>
                            <a:srgbClr val="000000"/>
                          </a:solidFill>
                          <a:effectLst/>
                          <a:latin typeface="Calibri" panose="020F0502020204030204" pitchFamily="34" charset="0"/>
                        </a:rPr>
                        <a:t>T2 Support</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Platinum</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r" fontAlgn="b"/>
                      <a:r>
                        <a:rPr lang="en-US" sz="900" b="0" i="0" u="none" strike="noStrike">
                          <a:solidFill>
                            <a:srgbClr val="000000"/>
                          </a:solidFill>
                          <a:effectLst/>
                          <a:latin typeface="Calibri" panose="020F0502020204030204" pitchFamily="34" charset="0"/>
                        </a:rPr>
                        <a:t>52</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76</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50</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45</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25</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20</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77234132"/>
                  </a:ext>
                </a:extLst>
              </a:tr>
              <a:tr h="181770">
                <a:tc>
                  <a:txBody>
                    <a:bodyPr/>
                    <a:lstStyle/>
                    <a:p>
                      <a:pPr algn="l" fontAlgn="b"/>
                      <a:r>
                        <a:rPr lang="en-US" sz="900" b="1" i="0" u="none" strike="noStrike">
                          <a:solidFill>
                            <a:srgbClr val="000000"/>
                          </a:solidFill>
                          <a:effectLst/>
                          <a:latin typeface="Calibri" panose="020F0502020204030204" pitchFamily="34" charset="0"/>
                        </a:rPr>
                        <a:t>All Support</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l" fontAlgn="b"/>
                      <a:r>
                        <a:rPr lang="en-US" sz="900" b="1" i="0" u="none" strike="noStrike">
                          <a:solidFill>
                            <a:srgbClr val="000000"/>
                          </a:solidFill>
                          <a:effectLst/>
                          <a:latin typeface="Calibri" panose="020F0502020204030204" pitchFamily="34" charset="0"/>
                        </a:rPr>
                        <a:t>Platinum</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69</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154</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64</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61</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44</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39</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extLst>
                  <a:ext uri="{0D108BD9-81ED-4DB2-BD59-A6C34878D82A}">
                    <a16:rowId xmlns:a16="http://schemas.microsoft.com/office/drawing/2014/main" val="2079919982"/>
                  </a:ext>
                </a:extLst>
              </a:tr>
              <a:tr h="173115">
                <a:tc>
                  <a:txBody>
                    <a:bodyPr/>
                    <a:lstStyle/>
                    <a:p>
                      <a:pPr algn="l" fontAlgn="b"/>
                      <a:r>
                        <a:rPr lang="en-US" sz="900" b="0" i="0" u="none" strike="noStrike">
                          <a:solidFill>
                            <a:srgbClr val="000000"/>
                          </a:solidFill>
                          <a:effectLst/>
                          <a:latin typeface="Calibri" panose="020F0502020204030204" pitchFamily="34" charset="0"/>
                        </a:rPr>
                        <a:t>T1 Support</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Gold</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D9D9D9"/>
                    </a:solidFill>
                  </a:tcPr>
                </a:tc>
                <a:tc>
                  <a:txBody>
                    <a:bodyPr/>
                    <a:lstStyle/>
                    <a:p>
                      <a:pPr algn="r" fontAlgn="b"/>
                      <a:r>
                        <a:rPr lang="en-US" sz="900" b="0" i="0" u="none" strike="noStrike">
                          <a:solidFill>
                            <a:srgbClr val="000000"/>
                          </a:solidFill>
                          <a:effectLst/>
                          <a:latin typeface="Calibri" panose="020F0502020204030204" pitchFamily="34" charset="0"/>
                        </a:rPr>
                        <a:t>12</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5</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6</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9</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10</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6</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198048276"/>
                  </a:ext>
                </a:extLst>
              </a:tr>
              <a:tr h="181770">
                <a:tc>
                  <a:txBody>
                    <a:bodyPr/>
                    <a:lstStyle/>
                    <a:p>
                      <a:pPr algn="l" fontAlgn="b"/>
                      <a:r>
                        <a:rPr lang="en-US" sz="900" b="0" i="0" u="none" strike="noStrike">
                          <a:solidFill>
                            <a:srgbClr val="000000"/>
                          </a:solidFill>
                          <a:effectLst/>
                          <a:latin typeface="Calibri" panose="020F0502020204030204" pitchFamily="34" charset="0"/>
                        </a:rPr>
                        <a:t>T2 Support</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l" fontAlgn="b"/>
                      <a:r>
                        <a:rPr lang="en-US" sz="900" b="0" i="0" u="none" strike="noStrike">
                          <a:solidFill>
                            <a:srgbClr val="000000"/>
                          </a:solidFill>
                          <a:effectLst/>
                          <a:latin typeface="Calibri" panose="020F0502020204030204" pitchFamily="34" charset="0"/>
                        </a:rPr>
                        <a:t>Gold</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18</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14</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13</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9</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11</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10</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A6A6A6"/>
                    </a:solidFill>
                  </a:tcPr>
                </a:tc>
                <a:extLst>
                  <a:ext uri="{0D108BD9-81ED-4DB2-BD59-A6C34878D82A}">
                    <a16:rowId xmlns:a16="http://schemas.microsoft.com/office/drawing/2014/main" val="47263698"/>
                  </a:ext>
                </a:extLst>
              </a:tr>
              <a:tr h="181770">
                <a:tc>
                  <a:txBody>
                    <a:bodyPr/>
                    <a:lstStyle/>
                    <a:p>
                      <a:pPr algn="l" fontAlgn="b"/>
                      <a:r>
                        <a:rPr lang="en-US" sz="900" b="1" i="0" u="none" strike="noStrike">
                          <a:solidFill>
                            <a:srgbClr val="000000"/>
                          </a:solidFill>
                          <a:effectLst/>
                          <a:latin typeface="Calibri" panose="020F0502020204030204" pitchFamily="34" charset="0"/>
                        </a:rPr>
                        <a:t>All Support</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900" b="1" i="0" u="none" strike="noStrike">
                          <a:solidFill>
                            <a:srgbClr val="000000"/>
                          </a:solidFill>
                          <a:effectLst/>
                          <a:latin typeface="Calibri" panose="020F0502020204030204" pitchFamily="34" charset="0"/>
                        </a:rPr>
                        <a:t>Gold</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900" b="1" i="0" u="none" strike="noStrike">
                          <a:solidFill>
                            <a:srgbClr val="000000"/>
                          </a:solidFill>
                          <a:effectLst/>
                          <a:latin typeface="Calibri" panose="020F0502020204030204" pitchFamily="34" charset="0"/>
                        </a:rPr>
                        <a:t>30</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19</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19</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18</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21</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16</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6465902"/>
                  </a:ext>
                </a:extLst>
              </a:tr>
              <a:tr h="173115">
                <a:tc>
                  <a:txBody>
                    <a:bodyPr/>
                    <a:lstStyle/>
                    <a:p>
                      <a:pPr algn="l" fontAlgn="b"/>
                      <a:r>
                        <a:rPr lang="en-US" sz="900" b="0" i="0" u="none" strike="noStrike">
                          <a:solidFill>
                            <a:srgbClr val="000000"/>
                          </a:solidFill>
                          <a:effectLst/>
                          <a:latin typeface="Calibri" panose="020F0502020204030204" pitchFamily="34" charset="0"/>
                        </a:rPr>
                        <a:t>T1 Support</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l" fontAlgn="b"/>
                      <a:r>
                        <a:rPr lang="en-US" sz="900" b="0" i="0" u="none" strike="noStrike">
                          <a:solidFill>
                            <a:srgbClr val="000000"/>
                          </a:solidFill>
                          <a:effectLst/>
                          <a:latin typeface="Calibri" panose="020F0502020204030204" pitchFamily="34" charset="0"/>
                        </a:rPr>
                        <a:t>Silver</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35</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29</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33</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27</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47</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tc>
                  <a:txBody>
                    <a:bodyPr/>
                    <a:lstStyle/>
                    <a:p>
                      <a:pPr algn="r" fontAlgn="b"/>
                      <a:r>
                        <a:rPr lang="en-US" sz="900" b="0" i="0" u="none" strike="noStrike">
                          <a:solidFill>
                            <a:srgbClr val="000000"/>
                          </a:solidFill>
                          <a:effectLst/>
                          <a:latin typeface="Calibri" panose="020F0502020204030204" pitchFamily="34" charset="0"/>
                        </a:rPr>
                        <a:t>42</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A6A6A6"/>
                    </a:solidFill>
                  </a:tcPr>
                </a:tc>
                <a:extLst>
                  <a:ext uri="{0D108BD9-81ED-4DB2-BD59-A6C34878D82A}">
                    <a16:rowId xmlns:a16="http://schemas.microsoft.com/office/drawing/2014/main" val="2634076632"/>
                  </a:ext>
                </a:extLst>
              </a:tr>
              <a:tr h="181770">
                <a:tc>
                  <a:txBody>
                    <a:bodyPr/>
                    <a:lstStyle/>
                    <a:p>
                      <a:pPr algn="l" fontAlgn="b"/>
                      <a:r>
                        <a:rPr lang="en-US" sz="900" b="0" i="0" u="none" strike="noStrike">
                          <a:solidFill>
                            <a:srgbClr val="000000"/>
                          </a:solidFill>
                          <a:effectLst/>
                          <a:latin typeface="Calibri" panose="020F0502020204030204" pitchFamily="34" charset="0"/>
                        </a:rPr>
                        <a:t>T2 Support</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Silver</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r" fontAlgn="b"/>
                      <a:r>
                        <a:rPr lang="en-US" sz="900" b="0" i="0" u="none" strike="noStrike">
                          <a:solidFill>
                            <a:srgbClr val="000000"/>
                          </a:solidFill>
                          <a:effectLst/>
                          <a:latin typeface="Calibri" panose="020F0502020204030204" pitchFamily="34" charset="0"/>
                        </a:rPr>
                        <a:t>107</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126</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132</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45</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195</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74</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9321460"/>
                  </a:ext>
                </a:extLst>
              </a:tr>
              <a:tr h="181770">
                <a:tc>
                  <a:txBody>
                    <a:bodyPr/>
                    <a:lstStyle/>
                    <a:p>
                      <a:pPr algn="l" fontAlgn="b"/>
                      <a:r>
                        <a:rPr lang="en-US" sz="900" b="1" i="0" u="none" strike="noStrike">
                          <a:solidFill>
                            <a:srgbClr val="000000"/>
                          </a:solidFill>
                          <a:effectLst/>
                          <a:latin typeface="Calibri" panose="020F0502020204030204" pitchFamily="34" charset="0"/>
                        </a:rPr>
                        <a:t>All Support</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l" fontAlgn="b"/>
                      <a:r>
                        <a:rPr lang="en-US" sz="900" b="1" i="0" u="none" strike="noStrike">
                          <a:solidFill>
                            <a:srgbClr val="000000"/>
                          </a:solidFill>
                          <a:effectLst/>
                          <a:latin typeface="Calibri" panose="020F0502020204030204" pitchFamily="34" charset="0"/>
                        </a:rPr>
                        <a:t>Silver</a:t>
                      </a:r>
                    </a:p>
                  </a:txBody>
                  <a:tcPr marL="3512" marR="3512" marT="3512"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142</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155</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dirty="0">
                          <a:solidFill>
                            <a:srgbClr val="000000"/>
                          </a:solidFill>
                          <a:effectLst/>
                          <a:latin typeface="Calibri" panose="020F0502020204030204" pitchFamily="34" charset="0"/>
                        </a:rPr>
                        <a:t>165</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72</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a:solidFill>
                            <a:srgbClr val="000000"/>
                          </a:solidFill>
                          <a:effectLst/>
                          <a:latin typeface="Calibri" panose="020F0502020204030204" pitchFamily="34" charset="0"/>
                        </a:rPr>
                        <a:t>242</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900" b="1" i="0" u="none" strike="noStrike" dirty="0">
                          <a:solidFill>
                            <a:srgbClr val="000000"/>
                          </a:solidFill>
                          <a:effectLst/>
                          <a:latin typeface="Calibri" panose="020F0502020204030204" pitchFamily="34" charset="0"/>
                        </a:rPr>
                        <a:t>116</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extLst>
                  <a:ext uri="{0D108BD9-81ED-4DB2-BD59-A6C34878D82A}">
                    <a16:rowId xmlns:a16="http://schemas.microsoft.com/office/drawing/2014/main" val="140022031"/>
                  </a:ext>
                </a:extLst>
              </a:tr>
            </a:tbl>
          </a:graphicData>
        </a:graphic>
      </p:graphicFrame>
      <p:graphicFrame>
        <p:nvGraphicFramePr>
          <p:cNvPr id="28" name="Chart 27">
            <a:extLst>
              <a:ext uri="{FF2B5EF4-FFF2-40B4-BE49-F238E27FC236}">
                <a16:creationId xmlns:a16="http://schemas.microsoft.com/office/drawing/2014/main" id="{EB65795F-7B8E-0F02-409A-4099D885101D}"/>
              </a:ext>
            </a:extLst>
          </p:cNvPr>
          <p:cNvGraphicFramePr>
            <a:graphicFrameLocks/>
          </p:cNvGraphicFramePr>
          <p:nvPr>
            <p:extLst>
              <p:ext uri="{D42A27DB-BD31-4B8C-83A1-F6EECF244321}">
                <p14:modId xmlns:p14="http://schemas.microsoft.com/office/powerpoint/2010/main" val="4071913499"/>
              </p:ext>
            </p:extLst>
          </p:nvPr>
        </p:nvGraphicFramePr>
        <p:xfrm>
          <a:off x="225346" y="519861"/>
          <a:ext cx="4676775" cy="31765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322841540"/>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A3359-C3D9-2849-8E14-DAA8036B2382}"/>
              </a:ext>
            </a:extLst>
          </p:cNvPr>
          <p:cNvSpPr>
            <a:spLocks noGrp="1"/>
          </p:cNvSpPr>
          <p:nvPr>
            <p:ph type="title"/>
          </p:nvPr>
        </p:nvSpPr>
        <p:spPr>
          <a:xfrm>
            <a:off x="667016" y="524685"/>
            <a:ext cx="3768703" cy="240835"/>
          </a:xfrm>
        </p:spPr>
        <p:txBody>
          <a:bodyPr/>
          <a:lstStyle/>
          <a:p>
            <a:r>
              <a:rPr lang="en-US" sz="2000" dirty="0"/>
              <a:t>Support Snapshot</a:t>
            </a:r>
          </a:p>
        </p:txBody>
      </p:sp>
      <p:sp>
        <p:nvSpPr>
          <p:cNvPr id="3" name="Footer Placeholder 2">
            <a:extLst>
              <a:ext uri="{FF2B5EF4-FFF2-40B4-BE49-F238E27FC236}">
                <a16:creationId xmlns:a16="http://schemas.microsoft.com/office/drawing/2014/main" id="{24575BC8-4A8E-0942-841A-4F4CC3C9C2A4}"/>
              </a:ext>
            </a:extLst>
          </p:cNvPr>
          <p:cNvSpPr>
            <a:spLocks noGrp="1"/>
          </p:cNvSpPr>
          <p:nvPr>
            <p:ph type="ftr" sz="quarter" idx="10"/>
          </p:nvPr>
        </p:nvSpPr>
        <p:spPr/>
        <p:txBody>
          <a:bodyPr/>
          <a:lstStyle/>
          <a:p>
            <a:r>
              <a:rPr lang="en-US" dirty="0"/>
              <a:t>© StackPath | Proprietary  &amp; Confidential | Do not distribute.</a:t>
            </a:r>
          </a:p>
        </p:txBody>
      </p:sp>
      <p:sp>
        <p:nvSpPr>
          <p:cNvPr id="4" name="Slide Number Placeholder 3">
            <a:extLst>
              <a:ext uri="{FF2B5EF4-FFF2-40B4-BE49-F238E27FC236}">
                <a16:creationId xmlns:a16="http://schemas.microsoft.com/office/drawing/2014/main" id="{B0B39CBE-403F-3A4C-9052-F52CDEC576DA}"/>
              </a:ext>
            </a:extLst>
          </p:cNvPr>
          <p:cNvSpPr>
            <a:spLocks noGrp="1"/>
          </p:cNvSpPr>
          <p:nvPr>
            <p:ph type="sldNum" sz="quarter" idx="11"/>
          </p:nvPr>
        </p:nvSpPr>
        <p:spPr/>
        <p:txBody>
          <a:bodyPr/>
          <a:lstStyle/>
          <a:p>
            <a:fld id="{7C82D06F-DA42-4D26-892C-0898756F3F51}" type="slidenum">
              <a:rPr lang="en-US" smtClean="0"/>
              <a:pPr/>
              <a:t>6</a:t>
            </a:fld>
            <a:endParaRPr lang="en-US" dirty="0"/>
          </a:p>
        </p:txBody>
      </p:sp>
      <p:sp>
        <p:nvSpPr>
          <p:cNvPr id="5" name="Text Placeholder 4">
            <a:extLst>
              <a:ext uri="{FF2B5EF4-FFF2-40B4-BE49-F238E27FC236}">
                <a16:creationId xmlns:a16="http://schemas.microsoft.com/office/drawing/2014/main" id="{D9FFAEA3-6CE7-6A4F-A6DF-88ADC3C8FEBA}"/>
              </a:ext>
            </a:extLst>
          </p:cNvPr>
          <p:cNvSpPr>
            <a:spLocks noGrp="1"/>
          </p:cNvSpPr>
          <p:nvPr>
            <p:ph type="body" sz="quarter" idx="12"/>
          </p:nvPr>
        </p:nvSpPr>
        <p:spPr>
          <a:xfrm>
            <a:off x="342899" y="166275"/>
            <a:ext cx="2208468" cy="124650"/>
          </a:xfrm>
        </p:spPr>
        <p:txBody>
          <a:bodyPr/>
          <a:lstStyle/>
          <a:p>
            <a:r>
              <a:rPr lang="en-US" dirty="0"/>
              <a:t>January 2023 – June 2023</a:t>
            </a:r>
          </a:p>
        </p:txBody>
      </p:sp>
      <p:sp>
        <p:nvSpPr>
          <p:cNvPr id="14" name="TextBox 13">
            <a:extLst>
              <a:ext uri="{FF2B5EF4-FFF2-40B4-BE49-F238E27FC236}">
                <a16:creationId xmlns:a16="http://schemas.microsoft.com/office/drawing/2014/main" id="{250629B0-01D4-674D-AA3A-1968C4862561}"/>
              </a:ext>
            </a:extLst>
          </p:cNvPr>
          <p:cNvSpPr txBox="1"/>
          <p:nvPr/>
        </p:nvSpPr>
        <p:spPr>
          <a:xfrm>
            <a:off x="522016" y="4055163"/>
            <a:ext cx="7074538" cy="1969770"/>
          </a:xfrm>
          <a:prstGeom prst="rect">
            <a:avLst/>
          </a:prstGeom>
          <a:noFill/>
        </p:spPr>
        <p:txBody>
          <a:bodyPr wrap="square" rtlCol="0">
            <a:spAutoFit/>
          </a:bodyPr>
          <a:lstStyle/>
          <a:p>
            <a:r>
              <a:rPr lang="en-US" sz="1400" dirty="0"/>
              <a:t>Key Insights</a:t>
            </a:r>
          </a:p>
          <a:p>
            <a:pPr marL="628650" lvl="1" indent="-171450">
              <a:buFont typeface="Arial" panose="020B0604020202020204" pitchFamily="34" charset="0"/>
              <a:buChar char="•"/>
            </a:pPr>
            <a:r>
              <a:rPr lang="en-US" sz="1200" dirty="0"/>
              <a:t> The overall paid support ticket volume decreased month over month by -39% or 126 cases. </a:t>
            </a:r>
          </a:p>
          <a:p>
            <a:pPr marL="1085850" lvl="2" indent="-171450">
              <a:buFont typeface="Arial" panose="020B0604020202020204" pitchFamily="34" charset="0"/>
              <a:buChar char="•"/>
            </a:pPr>
            <a:r>
              <a:rPr lang="en-US" sz="1200" dirty="0"/>
              <a:t>This is the largest drop since rolling out Support as a Product.</a:t>
            </a:r>
          </a:p>
          <a:p>
            <a:pPr marL="1085850" lvl="2" indent="-171450">
              <a:buFont typeface="Arial" panose="020B0604020202020204" pitchFamily="34" charset="0"/>
              <a:buChar char="•"/>
            </a:pPr>
            <a:r>
              <a:rPr lang="en-US" sz="1200" dirty="0"/>
              <a:t>The largest decrease  in volume month over month was seen in the CDN product which fell back within a range that has been seen throughout the year. May had an unusual spike in CDN cases so the fall back to normal levels is initially worrisome </a:t>
            </a:r>
          </a:p>
          <a:p>
            <a:pPr marL="1085850" lvl="2" indent="-171450">
              <a:buFont typeface="Arial" panose="020B0604020202020204" pitchFamily="34" charset="0"/>
              <a:buChar char="•"/>
            </a:pPr>
            <a:r>
              <a:rPr lang="en-US" sz="1200" dirty="0"/>
              <a:t>More than half the cases for our Paid Support clients come from either the CDN product or Compute VM</a:t>
            </a:r>
          </a:p>
          <a:p>
            <a:pPr marL="628650" lvl="1" indent="-171450">
              <a:buFont typeface="Arial" panose="020B0604020202020204" pitchFamily="34" charset="0"/>
              <a:buChar char="•"/>
            </a:pPr>
            <a:r>
              <a:rPr lang="en-US" sz="1200" dirty="0"/>
              <a:t>CSAT has been gradually decreasing as well, which is a testament to reduction in staff within Support</a:t>
            </a:r>
          </a:p>
        </p:txBody>
      </p:sp>
      <p:graphicFrame>
        <p:nvGraphicFramePr>
          <p:cNvPr id="12" name="Table 11">
            <a:extLst>
              <a:ext uri="{FF2B5EF4-FFF2-40B4-BE49-F238E27FC236}">
                <a16:creationId xmlns:a16="http://schemas.microsoft.com/office/drawing/2014/main" id="{83F919B2-BEBF-C465-6D11-80C370547C62}"/>
              </a:ext>
            </a:extLst>
          </p:cNvPr>
          <p:cNvGraphicFramePr>
            <a:graphicFrameLocks noGrp="1" noChangeAspect="1"/>
          </p:cNvGraphicFramePr>
          <p:nvPr>
            <p:extLst>
              <p:ext uri="{D42A27DB-BD31-4B8C-83A1-F6EECF244321}">
                <p14:modId xmlns:p14="http://schemas.microsoft.com/office/powerpoint/2010/main" val="53398789"/>
              </p:ext>
            </p:extLst>
          </p:nvPr>
        </p:nvGraphicFramePr>
        <p:xfrm>
          <a:off x="5224091" y="1006826"/>
          <a:ext cx="1778477" cy="771902"/>
        </p:xfrm>
        <a:graphic>
          <a:graphicData uri="http://schemas.openxmlformats.org/drawingml/2006/table">
            <a:tbl>
              <a:tblPr/>
              <a:tblGrid>
                <a:gridCol w="1185652">
                  <a:extLst>
                    <a:ext uri="{9D8B030D-6E8A-4147-A177-3AD203B41FA5}">
                      <a16:colId xmlns:a16="http://schemas.microsoft.com/office/drawing/2014/main" val="320832011"/>
                    </a:ext>
                  </a:extLst>
                </a:gridCol>
                <a:gridCol w="592825">
                  <a:extLst>
                    <a:ext uri="{9D8B030D-6E8A-4147-A177-3AD203B41FA5}">
                      <a16:colId xmlns:a16="http://schemas.microsoft.com/office/drawing/2014/main" val="1781450564"/>
                    </a:ext>
                  </a:extLst>
                </a:gridCol>
              </a:tblGrid>
              <a:tr h="261451">
                <a:tc gridSpan="2">
                  <a:txBody>
                    <a:bodyPr/>
                    <a:lstStyle/>
                    <a:p>
                      <a:pPr algn="ctr" fontAlgn="b"/>
                      <a:r>
                        <a:rPr lang="en-US" sz="850" b="1" i="0" u="none" strike="noStrike" dirty="0">
                          <a:solidFill>
                            <a:srgbClr val="000000"/>
                          </a:solidFill>
                          <a:effectLst/>
                          <a:latin typeface="Calibri" panose="020F0502020204030204" pitchFamily="34" charset="0"/>
                        </a:rPr>
                        <a:t>Tickets Last Month v. 6 Month Average</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hMerge="1">
                  <a:txBody>
                    <a:bodyPr/>
                    <a:lstStyle/>
                    <a:p>
                      <a:endParaRPr lang="en-US"/>
                    </a:p>
                  </a:txBody>
                  <a:tcPr/>
                </a:tc>
                <a:extLst>
                  <a:ext uri="{0D108BD9-81ED-4DB2-BD59-A6C34878D82A}">
                    <a16:rowId xmlns:a16="http://schemas.microsoft.com/office/drawing/2014/main" val="45149393"/>
                  </a:ext>
                </a:extLst>
              </a:tr>
              <a:tr h="249000">
                <a:tc gridSpan="2">
                  <a:txBody>
                    <a:bodyPr/>
                    <a:lstStyle/>
                    <a:p>
                      <a:pPr algn="ctr" fontAlgn="ctr"/>
                      <a:r>
                        <a:rPr lang="en-US" sz="1100" b="1" i="0" u="none" strike="noStrike" dirty="0">
                          <a:solidFill>
                            <a:srgbClr val="000000"/>
                          </a:solidFill>
                          <a:effectLst/>
                          <a:latin typeface="Calibri" panose="020F0502020204030204" pitchFamily="34" charset="0"/>
                        </a:rPr>
                        <a:t>119</a:t>
                      </a:r>
                      <a:endParaRPr lang="en-US" sz="900" b="1" i="0" u="none" strike="noStrike" dirty="0">
                        <a:solidFill>
                          <a:srgbClr val="000000"/>
                        </a:solidFill>
                        <a:effectLst/>
                        <a:latin typeface="Calibri" panose="020F050202020403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042753739"/>
                  </a:ext>
                </a:extLst>
              </a:tr>
              <a:tr h="261451">
                <a:tc>
                  <a:txBody>
                    <a:bodyPr/>
                    <a:lstStyle/>
                    <a:p>
                      <a:pPr algn="ctr" fontAlgn="ctr"/>
                      <a:r>
                        <a:rPr lang="en-US" sz="1100" b="1" i="0" u="none" strike="noStrike" dirty="0">
                          <a:solidFill>
                            <a:srgbClr val="000000"/>
                          </a:solidFill>
                          <a:effectLst/>
                          <a:latin typeface="Calibri" panose="020F0502020204030204" pitchFamily="34" charset="0"/>
                        </a:rPr>
                        <a:t>-28%</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endParaRPr lang="en-US" sz="800" b="0" i="0" u="none" strike="noStrike" dirty="0">
                        <a:solidFill>
                          <a:srgbClr val="000000"/>
                        </a:solidFill>
                        <a:effectLst/>
                        <a:latin typeface="Calibri" panose="020F0502020204030204" pitchFamily="34" charset="0"/>
                      </a:endParaRP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7302608"/>
                  </a:ext>
                </a:extLst>
              </a:tr>
            </a:tbl>
          </a:graphicData>
        </a:graphic>
      </p:graphicFrame>
      <p:sp>
        <p:nvSpPr>
          <p:cNvPr id="13" name="Arrow: Down 12">
            <a:extLst>
              <a:ext uri="{FF2B5EF4-FFF2-40B4-BE49-F238E27FC236}">
                <a16:creationId xmlns:a16="http://schemas.microsoft.com/office/drawing/2014/main" id="{A03853B7-480B-6412-341D-B466988D2F68}"/>
              </a:ext>
            </a:extLst>
          </p:cNvPr>
          <p:cNvSpPr/>
          <p:nvPr/>
        </p:nvSpPr>
        <p:spPr>
          <a:xfrm>
            <a:off x="6617892" y="1573649"/>
            <a:ext cx="164592" cy="146304"/>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825"/>
          </a:p>
        </p:txBody>
      </p:sp>
      <p:graphicFrame>
        <p:nvGraphicFramePr>
          <p:cNvPr id="15" name="Table 14">
            <a:extLst>
              <a:ext uri="{FF2B5EF4-FFF2-40B4-BE49-F238E27FC236}">
                <a16:creationId xmlns:a16="http://schemas.microsoft.com/office/drawing/2014/main" id="{BEDA0995-6A28-B28D-B6DA-18E30FBDA193}"/>
              </a:ext>
            </a:extLst>
          </p:cNvPr>
          <p:cNvGraphicFramePr>
            <a:graphicFrameLocks noGrp="1"/>
          </p:cNvGraphicFramePr>
          <p:nvPr>
            <p:extLst>
              <p:ext uri="{D42A27DB-BD31-4B8C-83A1-F6EECF244321}">
                <p14:modId xmlns:p14="http://schemas.microsoft.com/office/powerpoint/2010/main" val="2592816747"/>
              </p:ext>
            </p:extLst>
          </p:nvPr>
        </p:nvGraphicFramePr>
        <p:xfrm>
          <a:off x="5224091" y="2024803"/>
          <a:ext cx="1778477" cy="818159"/>
        </p:xfrm>
        <a:graphic>
          <a:graphicData uri="http://schemas.openxmlformats.org/drawingml/2006/table">
            <a:tbl>
              <a:tblPr/>
              <a:tblGrid>
                <a:gridCol w="1206504">
                  <a:extLst>
                    <a:ext uri="{9D8B030D-6E8A-4147-A177-3AD203B41FA5}">
                      <a16:colId xmlns:a16="http://schemas.microsoft.com/office/drawing/2014/main" val="3259210380"/>
                    </a:ext>
                  </a:extLst>
                </a:gridCol>
                <a:gridCol w="571973">
                  <a:extLst>
                    <a:ext uri="{9D8B030D-6E8A-4147-A177-3AD203B41FA5}">
                      <a16:colId xmlns:a16="http://schemas.microsoft.com/office/drawing/2014/main" val="3704831211"/>
                    </a:ext>
                  </a:extLst>
                </a:gridCol>
              </a:tblGrid>
              <a:tr h="277118">
                <a:tc gridSpan="2">
                  <a:txBody>
                    <a:bodyPr/>
                    <a:lstStyle/>
                    <a:p>
                      <a:pPr algn="ctr" fontAlgn="b"/>
                      <a:r>
                        <a:rPr lang="en-US" sz="850" b="1" i="0" u="none" strike="noStrike" dirty="0">
                          <a:solidFill>
                            <a:srgbClr val="000000"/>
                          </a:solidFill>
                          <a:effectLst/>
                          <a:latin typeface="Calibri" panose="020F0502020204030204" pitchFamily="34" charset="0"/>
                        </a:rPr>
                        <a:t>CSAT Last Month v. 6 Month Average</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hMerge="1">
                  <a:txBody>
                    <a:bodyPr/>
                    <a:lstStyle/>
                    <a:p>
                      <a:endParaRPr lang="en-US"/>
                    </a:p>
                  </a:txBody>
                  <a:tcPr/>
                </a:tc>
                <a:extLst>
                  <a:ext uri="{0D108BD9-81ED-4DB2-BD59-A6C34878D82A}">
                    <a16:rowId xmlns:a16="http://schemas.microsoft.com/office/drawing/2014/main" val="3881621867"/>
                  </a:ext>
                </a:extLst>
              </a:tr>
              <a:tr h="263923">
                <a:tc gridSpan="2">
                  <a:txBody>
                    <a:bodyPr/>
                    <a:lstStyle/>
                    <a:p>
                      <a:pPr algn="ctr" fontAlgn="ctr"/>
                      <a:r>
                        <a:rPr lang="en-US" sz="1100" b="1" i="0" u="none" strike="noStrike" dirty="0">
                          <a:solidFill>
                            <a:srgbClr val="000000"/>
                          </a:solidFill>
                          <a:effectLst/>
                          <a:latin typeface="Calibri" panose="020F0502020204030204" pitchFamily="34" charset="0"/>
                        </a:rPr>
                        <a:t>78%</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1623296398"/>
                  </a:ext>
                </a:extLst>
              </a:tr>
              <a:tr h="277118">
                <a:tc>
                  <a:txBody>
                    <a:bodyPr/>
                    <a:lstStyle/>
                    <a:p>
                      <a:pPr algn="ctr" fontAlgn="ctr"/>
                      <a:r>
                        <a:rPr lang="en-US" sz="1100" b="1" i="0" u="none" strike="noStrike" dirty="0">
                          <a:solidFill>
                            <a:srgbClr val="000000"/>
                          </a:solidFill>
                          <a:effectLst/>
                          <a:latin typeface="Calibri" panose="020F0502020204030204" pitchFamily="34" charset="0"/>
                        </a:rPr>
                        <a:t>-12.8%</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3706527"/>
                  </a:ext>
                </a:extLst>
              </a:tr>
            </a:tbl>
          </a:graphicData>
        </a:graphic>
      </p:graphicFrame>
      <p:sp>
        <p:nvSpPr>
          <p:cNvPr id="16" name="Arrow: Down 15">
            <a:extLst>
              <a:ext uri="{FF2B5EF4-FFF2-40B4-BE49-F238E27FC236}">
                <a16:creationId xmlns:a16="http://schemas.microsoft.com/office/drawing/2014/main" id="{89990FE2-C6FC-78B7-E073-58920378C2F3}"/>
              </a:ext>
            </a:extLst>
          </p:cNvPr>
          <p:cNvSpPr/>
          <p:nvPr/>
        </p:nvSpPr>
        <p:spPr>
          <a:xfrm>
            <a:off x="6617892" y="2634503"/>
            <a:ext cx="164592" cy="146304"/>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825"/>
          </a:p>
        </p:txBody>
      </p:sp>
      <p:graphicFrame>
        <p:nvGraphicFramePr>
          <p:cNvPr id="17" name="Table 16">
            <a:extLst>
              <a:ext uri="{FF2B5EF4-FFF2-40B4-BE49-F238E27FC236}">
                <a16:creationId xmlns:a16="http://schemas.microsoft.com/office/drawing/2014/main" id="{8773D8B6-AD39-0B6D-62A6-3DA6B8115041}"/>
              </a:ext>
            </a:extLst>
          </p:cNvPr>
          <p:cNvGraphicFramePr>
            <a:graphicFrameLocks noGrp="1"/>
          </p:cNvGraphicFramePr>
          <p:nvPr>
            <p:extLst>
              <p:ext uri="{D42A27DB-BD31-4B8C-83A1-F6EECF244321}">
                <p14:modId xmlns:p14="http://schemas.microsoft.com/office/powerpoint/2010/main" val="722228351"/>
              </p:ext>
            </p:extLst>
          </p:nvPr>
        </p:nvGraphicFramePr>
        <p:xfrm>
          <a:off x="5224091" y="3013918"/>
          <a:ext cx="1778477" cy="688928"/>
        </p:xfrm>
        <a:graphic>
          <a:graphicData uri="http://schemas.openxmlformats.org/drawingml/2006/table">
            <a:tbl>
              <a:tblPr/>
              <a:tblGrid>
                <a:gridCol w="1185651">
                  <a:extLst>
                    <a:ext uri="{9D8B030D-6E8A-4147-A177-3AD203B41FA5}">
                      <a16:colId xmlns:a16="http://schemas.microsoft.com/office/drawing/2014/main" val="577311198"/>
                    </a:ext>
                  </a:extLst>
                </a:gridCol>
                <a:gridCol w="592826">
                  <a:extLst>
                    <a:ext uri="{9D8B030D-6E8A-4147-A177-3AD203B41FA5}">
                      <a16:colId xmlns:a16="http://schemas.microsoft.com/office/drawing/2014/main" val="3184123285"/>
                    </a:ext>
                  </a:extLst>
                </a:gridCol>
              </a:tblGrid>
              <a:tr h="163148">
                <a:tc gridSpan="2">
                  <a:txBody>
                    <a:bodyPr/>
                    <a:lstStyle/>
                    <a:p>
                      <a:pPr algn="ctr" fontAlgn="b"/>
                      <a:r>
                        <a:rPr lang="en-US" sz="800" b="1" i="0" u="none" strike="noStrike" dirty="0">
                          <a:solidFill>
                            <a:srgbClr val="000000"/>
                          </a:solidFill>
                          <a:effectLst/>
                          <a:latin typeface="Calibri" panose="020F0502020204030204" pitchFamily="34" charset="0"/>
                        </a:rPr>
                        <a:t>Full Resolution Time (days) Last Month </a:t>
                      </a:r>
                    </a:p>
                    <a:p>
                      <a:pPr algn="ctr" fontAlgn="b"/>
                      <a:r>
                        <a:rPr lang="en-US" sz="800" b="1" i="0" u="none" strike="noStrike" dirty="0">
                          <a:solidFill>
                            <a:srgbClr val="000000"/>
                          </a:solidFill>
                          <a:effectLst/>
                          <a:latin typeface="Calibri" panose="020F0502020204030204" pitchFamily="34" charset="0"/>
                        </a:rPr>
                        <a:t>v. </a:t>
                      </a:r>
                    </a:p>
                    <a:p>
                      <a:pPr algn="ctr" fontAlgn="b"/>
                      <a:r>
                        <a:rPr lang="en-US" sz="800" b="1" i="0" u="none" strike="noStrike" dirty="0">
                          <a:solidFill>
                            <a:srgbClr val="000000"/>
                          </a:solidFill>
                          <a:effectLst/>
                          <a:latin typeface="Calibri" panose="020F0502020204030204" pitchFamily="34" charset="0"/>
                        </a:rPr>
                        <a:t>6 Month Average</a:t>
                      </a: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75000"/>
                      </a:schemeClr>
                    </a:solidFill>
                  </a:tcPr>
                </a:tc>
                <a:tc hMerge="1">
                  <a:txBody>
                    <a:bodyPr/>
                    <a:lstStyle/>
                    <a:p>
                      <a:endParaRPr lang="en-US"/>
                    </a:p>
                  </a:txBody>
                  <a:tcPr/>
                </a:tc>
                <a:extLst>
                  <a:ext uri="{0D108BD9-81ED-4DB2-BD59-A6C34878D82A}">
                    <a16:rowId xmlns:a16="http://schemas.microsoft.com/office/drawing/2014/main" val="1812892257"/>
                  </a:ext>
                </a:extLst>
              </a:tr>
              <a:tr h="155379">
                <a:tc gridSpan="2">
                  <a:txBody>
                    <a:bodyPr/>
                    <a:lstStyle/>
                    <a:p>
                      <a:pPr algn="ctr" fontAlgn="ctr"/>
                      <a:r>
                        <a:rPr lang="en-US" sz="1050" b="1" i="0" u="none" strike="noStrike" dirty="0">
                          <a:solidFill>
                            <a:srgbClr val="000000"/>
                          </a:solidFill>
                          <a:effectLst/>
                          <a:latin typeface="Calibri" panose="020F0502020204030204" pitchFamily="34" charset="0"/>
                        </a:rPr>
                        <a:t>3.4 Days</a:t>
                      </a:r>
                      <a:endParaRPr lang="en-US" sz="700" b="1" i="0" u="none" strike="noStrike" dirty="0">
                        <a:solidFill>
                          <a:srgbClr val="000000"/>
                        </a:solidFill>
                        <a:effectLst/>
                        <a:latin typeface="Calibri" panose="020F0502020204030204" pitchFamily="34"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271836427"/>
                  </a:ext>
                </a:extLst>
              </a:tr>
              <a:tr h="163148">
                <a:tc>
                  <a:txBody>
                    <a:bodyPr/>
                    <a:lstStyle/>
                    <a:p>
                      <a:pPr algn="ctr" fontAlgn="ctr"/>
                      <a:r>
                        <a:rPr lang="en-US" sz="1050" b="1" i="0" u="none" strike="noStrike" dirty="0">
                          <a:solidFill>
                            <a:srgbClr val="000000"/>
                          </a:solidFill>
                          <a:effectLst/>
                          <a:latin typeface="Calibri" panose="020F0502020204030204" pitchFamily="34" charset="0"/>
                        </a:rPr>
                        <a:t>-8%</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800" b="0" i="0" u="none" strike="noStrike" dirty="0">
                        <a:solidFill>
                          <a:srgbClr val="000000"/>
                        </a:solidFill>
                        <a:effectLst/>
                        <a:latin typeface="Calibri" panose="020F0502020204030204" pitchFamily="34" charset="0"/>
                      </a:endParaRP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0871444"/>
                  </a:ext>
                </a:extLst>
              </a:tr>
            </a:tbl>
          </a:graphicData>
        </a:graphic>
      </p:graphicFrame>
      <p:sp>
        <p:nvSpPr>
          <p:cNvPr id="18" name="Arrow: Down 17">
            <a:extLst>
              <a:ext uri="{FF2B5EF4-FFF2-40B4-BE49-F238E27FC236}">
                <a16:creationId xmlns:a16="http://schemas.microsoft.com/office/drawing/2014/main" id="{B28EB760-1C19-E9C6-B603-85A5FB94C01C}"/>
              </a:ext>
            </a:extLst>
          </p:cNvPr>
          <p:cNvSpPr/>
          <p:nvPr/>
        </p:nvSpPr>
        <p:spPr>
          <a:xfrm>
            <a:off x="6617892" y="3554969"/>
            <a:ext cx="164592" cy="122642"/>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US" sz="825"/>
          </a:p>
        </p:txBody>
      </p:sp>
      <p:sp>
        <p:nvSpPr>
          <p:cNvPr id="6" name="TextBox 5">
            <a:extLst>
              <a:ext uri="{FF2B5EF4-FFF2-40B4-BE49-F238E27FC236}">
                <a16:creationId xmlns:a16="http://schemas.microsoft.com/office/drawing/2014/main" id="{ED81F69E-677A-8AC8-6132-7D6F54A39B26}"/>
              </a:ext>
            </a:extLst>
          </p:cNvPr>
          <p:cNvSpPr txBox="1"/>
          <p:nvPr/>
        </p:nvSpPr>
        <p:spPr>
          <a:xfrm>
            <a:off x="441102" y="3523808"/>
            <a:ext cx="3044423" cy="230832"/>
          </a:xfrm>
          <a:prstGeom prst="rect">
            <a:avLst/>
          </a:prstGeom>
          <a:noFill/>
        </p:spPr>
        <p:txBody>
          <a:bodyPr wrap="none" rtlCol="0">
            <a:spAutoFit/>
          </a:bodyPr>
          <a:lstStyle/>
          <a:p>
            <a:r>
              <a:rPr lang="en-US" sz="900" i="1" dirty="0"/>
              <a:t>*This excludes Spam, Closed by Merge, &amp; Untagged Chats</a:t>
            </a:r>
          </a:p>
        </p:txBody>
      </p:sp>
      <p:sp>
        <p:nvSpPr>
          <p:cNvPr id="10" name="TextBox 9">
            <a:extLst>
              <a:ext uri="{FF2B5EF4-FFF2-40B4-BE49-F238E27FC236}">
                <a16:creationId xmlns:a16="http://schemas.microsoft.com/office/drawing/2014/main" id="{5534697F-889A-ABD3-7BE2-BC380E5F3F7E}"/>
              </a:ext>
            </a:extLst>
          </p:cNvPr>
          <p:cNvSpPr txBox="1"/>
          <p:nvPr/>
        </p:nvSpPr>
        <p:spPr>
          <a:xfrm>
            <a:off x="440041" y="3695390"/>
            <a:ext cx="3060453" cy="230832"/>
          </a:xfrm>
          <a:prstGeom prst="rect">
            <a:avLst/>
          </a:prstGeom>
          <a:noFill/>
        </p:spPr>
        <p:txBody>
          <a:bodyPr wrap="none" rtlCol="0">
            <a:spAutoFit/>
          </a:bodyPr>
          <a:lstStyle/>
          <a:p>
            <a:r>
              <a:rPr lang="en-US" sz="900" i="1" dirty="0"/>
              <a:t>**This only includes support from our paid support clients</a:t>
            </a:r>
          </a:p>
        </p:txBody>
      </p:sp>
      <p:graphicFrame>
        <p:nvGraphicFramePr>
          <p:cNvPr id="8" name="Table 7">
            <a:extLst>
              <a:ext uri="{FF2B5EF4-FFF2-40B4-BE49-F238E27FC236}">
                <a16:creationId xmlns:a16="http://schemas.microsoft.com/office/drawing/2014/main" id="{AC7BAB92-440A-C3B0-4E41-FB2B3445B9B8}"/>
              </a:ext>
            </a:extLst>
          </p:cNvPr>
          <p:cNvGraphicFramePr>
            <a:graphicFrameLocks noGrp="1"/>
          </p:cNvGraphicFramePr>
          <p:nvPr>
            <p:extLst>
              <p:ext uri="{D42A27DB-BD31-4B8C-83A1-F6EECF244321}">
                <p14:modId xmlns:p14="http://schemas.microsoft.com/office/powerpoint/2010/main" val="77492346"/>
              </p:ext>
            </p:extLst>
          </p:nvPr>
        </p:nvGraphicFramePr>
        <p:xfrm>
          <a:off x="342899" y="842490"/>
          <a:ext cx="4133090" cy="2653557"/>
        </p:xfrm>
        <a:graphic>
          <a:graphicData uri="http://schemas.openxmlformats.org/drawingml/2006/table">
            <a:tbl>
              <a:tblPr/>
              <a:tblGrid>
                <a:gridCol w="1152110">
                  <a:extLst>
                    <a:ext uri="{9D8B030D-6E8A-4147-A177-3AD203B41FA5}">
                      <a16:colId xmlns:a16="http://schemas.microsoft.com/office/drawing/2014/main" val="3788442643"/>
                    </a:ext>
                  </a:extLst>
                </a:gridCol>
                <a:gridCol w="410892">
                  <a:extLst>
                    <a:ext uri="{9D8B030D-6E8A-4147-A177-3AD203B41FA5}">
                      <a16:colId xmlns:a16="http://schemas.microsoft.com/office/drawing/2014/main" val="1285890907"/>
                    </a:ext>
                  </a:extLst>
                </a:gridCol>
                <a:gridCol w="410892">
                  <a:extLst>
                    <a:ext uri="{9D8B030D-6E8A-4147-A177-3AD203B41FA5}">
                      <a16:colId xmlns:a16="http://schemas.microsoft.com/office/drawing/2014/main" val="2379242016"/>
                    </a:ext>
                  </a:extLst>
                </a:gridCol>
                <a:gridCol w="410892">
                  <a:extLst>
                    <a:ext uri="{9D8B030D-6E8A-4147-A177-3AD203B41FA5}">
                      <a16:colId xmlns:a16="http://schemas.microsoft.com/office/drawing/2014/main" val="3691196218"/>
                    </a:ext>
                  </a:extLst>
                </a:gridCol>
                <a:gridCol w="410892">
                  <a:extLst>
                    <a:ext uri="{9D8B030D-6E8A-4147-A177-3AD203B41FA5}">
                      <a16:colId xmlns:a16="http://schemas.microsoft.com/office/drawing/2014/main" val="1089792087"/>
                    </a:ext>
                  </a:extLst>
                </a:gridCol>
                <a:gridCol w="410892">
                  <a:extLst>
                    <a:ext uri="{9D8B030D-6E8A-4147-A177-3AD203B41FA5}">
                      <a16:colId xmlns:a16="http://schemas.microsoft.com/office/drawing/2014/main" val="3045599309"/>
                    </a:ext>
                  </a:extLst>
                </a:gridCol>
                <a:gridCol w="410892">
                  <a:extLst>
                    <a:ext uri="{9D8B030D-6E8A-4147-A177-3AD203B41FA5}">
                      <a16:colId xmlns:a16="http://schemas.microsoft.com/office/drawing/2014/main" val="257766689"/>
                    </a:ext>
                  </a:extLst>
                </a:gridCol>
                <a:gridCol w="515628">
                  <a:extLst>
                    <a:ext uri="{9D8B030D-6E8A-4147-A177-3AD203B41FA5}">
                      <a16:colId xmlns:a16="http://schemas.microsoft.com/office/drawing/2014/main" val="3303446036"/>
                    </a:ext>
                  </a:extLst>
                </a:gridCol>
              </a:tblGrid>
              <a:tr h="169869">
                <a:tc gridSpan="8">
                  <a:txBody>
                    <a:bodyPr/>
                    <a:lstStyle/>
                    <a:p>
                      <a:pPr algn="ctr" fontAlgn="ctr"/>
                      <a:r>
                        <a:rPr lang="en-US" sz="900" b="1" i="0" u="none" strike="noStrike">
                          <a:solidFill>
                            <a:srgbClr val="000000"/>
                          </a:solidFill>
                          <a:effectLst/>
                          <a:latin typeface="Calibri" panose="020F0502020204030204" pitchFamily="34" charset="0"/>
                        </a:rPr>
                        <a:t>Total PAID Support Cases*</a:t>
                      </a:r>
                    </a:p>
                  </a:txBody>
                  <a:tcPr marL="2368" marR="2368" marT="2368"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555248"/>
                  </a:ext>
                </a:extLst>
              </a:tr>
              <a:tr h="320399">
                <a:tc>
                  <a:txBody>
                    <a:bodyPr/>
                    <a:lstStyle/>
                    <a:p>
                      <a:pPr algn="ctr" fontAlgn="ctr"/>
                      <a:r>
                        <a:rPr lang="en-US" sz="900" b="1" i="0" u="none" strike="noStrike" dirty="0">
                          <a:solidFill>
                            <a:srgbClr val="000000"/>
                          </a:solidFill>
                          <a:effectLst/>
                          <a:latin typeface="Calibri" panose="020F0502020204030204" pitchFamily="34" charset="0"/>
                        </a:rPr>
                        <a:t>Product</a:t>
                      </a:r>
                    </a:p>
                  </a:txBody>
                  <a:tcPr marL="2368" marR="2368" marT="2368"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1" i="0" u="none" strike="noStrike">
                          <a:solidFill>
                            <a:srgbClr val="000000"/>
                          </a:solidFill>
                          <a:effectLst/>
                          <a:latin typeface="Calibri" panose="020F0502020204030204" pitchFamily="34" charset="0"/>
                        </a:rPr>
                        <a:t>Jan-23</a:t>
                      </a:r>
                    </a:p>
                  </a:txBody>
                  <a:tcPr marL="2368" marR="2368" marT="23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1" i="0" u="none" strike="noStrike">
                          <a:solidFill>
                            <a:srgbClr val="000000"/>
                          </a:solidFill>
                          <a:effectLst/>
                          <a:latin typeface="Calibri" panose="020F0502020204030204" pitchFamily="34" charset="0"/>
                        </a:rPr>
                        <a:t>Feb-23</a:t>
                      </a:r>
                    </a:p>
                  </a:txBody>
                  <a:tcPr marL="2368" marR="2368" marT="23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1" i="0" u="none" strike="noStrike">
                          <a:solidFill>
                            <a:srgbClr val="000000"/>
                          </a:solidFill>
                          <a:effectLst/>
                          <a:latin typeface="Calibri" panose="020F0502020204030204" pitchFamily="34" charset="0"/>
                        </a:rPr>
                        <a:t>Mar-23</a:t>
                      </a:r>
                    </a:p>
                  </a:txBody>
                  <a:tcPr marL="2368" marR="2368" marT="23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1" i="0" u="none" strike="noStrike">
                          <a:solidFill>
                            <a:srgbClr val="000000"/>
                          </a:solidFill>
                          <a:effectLst/>
                          <a:latin typeface="Calibri" panose="020F0502020204030204" pitchFamily="34" charset="0"/>
                        </a:rPr>
                        <a:t>Apr-23</a:t>
                      </a:r>
                    </a:p>
                  </a:txBody>
                  <a:tcPr marL="2368" marR="2368" marT="23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1" i="0" u="none" strike="noStrike">
                          <a:solidFill>
                            <a:srgbClr val="000000"/>
                          </a:solidFill>
                          <a:effectLst/>
                          <a:latin typeface="Calibri" panose="020F0502020204030204" pitchFamily="34" charset="0"/>
                        </a:rPr>
                        <a:t>May-23</a:t>
                      </a:r>
                    </a:p>
                  </a:txBody>
                  <a:tcPr marL="2368" marR="2368" marT="236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1" i="0" u="none" strike="noStrike">
                          <a:solidFill>
                            <a:srgbClr val="000000"/>
                          </a:solidFill>
                          <a:effectLst/>
                          <a:latin typeface="Calibri" panose="020F0502020204030204" pitchFamily="34" charset="0"/>
                        </a:rPr>
                        <a:t>Jun-23</a:t>
                      </a:r>
                    </a:p>
                  </a:txBody>
                  <a:tcPr marL="2368" marR="2368" marT="2368"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1" i="0" u="none" strike="noStrike">
                          <a:solidFill>
                            <a:srgbClr val="000000"/>
                          </a:solidFill>
                          <a:effectLst/>
                          <a:latin typeface="Calibri" panose="020F0502020204030204" pitchFamily="34" charset="0"/>
                        </a:rPr>
                        <a:t>TOTALS</a:t>
                      </a:r>
                    </a:p>
                  </a:txBody>
                  <a:tcPr marL="2368" marR="2368" marT="2368"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79095576"/>
                  </a:ext>
                </a:extLst>
              </a:tr>
              <a:tr h="164243">
                <a:tc>
                  <a:txBody>
                    <a:bodyPr/>
                    <a:lstStyle/>
                    <a:p>
                      <a:pPr algn="l" fontAlgn="b"/>
                      <a:r>
                        <a:rPr lang="en-US" sz="900" b="0" i="0" u="none" strike="noStrike">
                          <a:solidFill>
                            <a:srgbClr val="000000"/>
                          </a:solidFill>
                          <a:effectLst/>
                          <a:latin typeface="Calibri" panose="020F0502020204030204" pitchFamily="34" charset="0"/>
                        </a:rPr>
                        <a:t>CDN</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133</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491"/>
                    </a:solidFill>
                  </a:tcPr>
                </a:tc>
                <a:tc>
                  <a:txBody>
                    <a:bodyPr/>
                    <a:lstStyle/>
                    <a:p>
                      <a:pPr algn="ctr" fontAlgn="b"/>
                      <a:r>
                        <a:rPr lang="en-US" sz="900" b="0" i="0" u="none" strike="noStrike">
                          <a:solidFill>
                            <a:srgbClr val="000000"/>
                          </a:solidFill>
                          <a:effectLst/>
                          <a:latin typeface="Calibri" panose="020F0502020204030204" pitchFamily="34" charset="0"/>
                        </a:rPr>
                        <a:t>99</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8E2"/>
                    </a:solidFill>
                  </a:tcPr>
                </a:tc>
                <a:tc>
                  <a:txBody>
                    <a:bodyPr/>
                    <a:lstStyle/>
                    <a:p>
                      <a:pPr algn="ctr" fontAlgn="b"/>
                      <a:r>
                        <a:rPr lang="en-US" sz="900" b="0" i="0" u="none" strike="noStrike">
                          <a:solidFill>
                            <a:srgbClr val="000000"/>
                          </a:solidFill>
                          <a:effectLst/>
                          <a:latin typeface="Calibri" panose="020F0502020204030204" pitchFamily="34" charset="0"/>
                        </a:rPr>
                        <a:t>123</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AC"/>
                    </a:solidFill>
                  </a:tcPr>
                </a:tc>
                <a:tc>
                  <a:txBody>
                    <a:bodyPr/>
                    <a:lstStyle/>
                    <a:p>
                      <a:pPr algn="ctr" fontAlgn="b"/>
                      <a:r>
                        <a:rPr lang="en-US" sz="900" b="0" i="0" u="none" strike="noStrike">
                          <a:solidFill>
                            <a:srgbClr val="000000"/>
                          </a:solidFill>
                          <a:effectLst/>
                          <a:latin typeface="Calibri" panose="020F0502020204030204" pitchFamily="34" charset="0"/>
                        </a:rPr>
                        <a:t>87</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EF8"/>
                    </a:solidFill>
                  </a:tcPr>
                </a:tc>
                <a:tc>
                  <a:txBody>
                    <a:bodyPr/>
                    <a:lstStyle/>
                    <a:p>
                      <a:pPr algn="ctr" fontAlgn="b"/>
                      <a:r>
                        <a:rPr lang="en-US" sz="900" b="0" i="0" u="none" strike="noStrike">
                          <a:solidFill>
                            <a:srgbClr val="000000"/>
                          </a:solidFill>
                          <a:effectLst/>
                          <a:latin typeface="Calibri" panose="020F0502020204030204" pitchFamily="34" charset="0"/>
                        </a:rPr>
                        <a:t>186</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83</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0" i="0" u="none" strike="noStrike">
                          <a:solidFill>
                            <a:srgbClr val="000000"/>
                          </a:solidFill>
                          <a:effectLst/>
                          <a:latin typeface="Calibri" panose="020F0502020204030204" pitchFamily="34" charset="0"/>
                        </a:rPr>
                        <a:t>711</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03604540"/>
                  </a:ext>
                </a:extLst>
              </a:tr>
              <a:tr h="169869">
                <a:tc>
                  <a:txBody>
                    <a:bodyPr/>
                    <a:lstStyle/>
                    <a:p>
                      <a:pPr algn="l" fontAlgn="b"/>
                      <a:r>
                        <a:rPr lang="en-US" sz="900" b="0" i="0" u="none" strike="noStrike">
                          <a:solidFill>
                            <a:srgbClr val="000000"/>
                          </a:solidFill>
                          <a:effectLst/>
                          <a:latin typeface="Calibri" panose="020F0502020204030204" pitchFamily="34" charset="0"/>
                        </a:rPr>
                        <a:t>Account</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25</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38C"/>
                    </a:solidFill>
                  </a:tcPr>
                </a:tc>
                <a:tc>
                  <a:txBody>
                    <a:bodyPr/>
                    <a:lstStyle/>
                    <a:p>
                      <a:pPr algn="ctr" fontAlgn="b"/>
                      <a:r>
                        <a:rPr lang="en-US" sz="900" b="0" i="0" u="none" strike="noStrike">
                          <a:solidFill>
                            <a:srgbClr val="000000"/>
                          </a:solidFill>
                          <a:effectLst/>
                          <a:latin typeface="Calibri" panose="020F0502020204030204" pitchFamily="34" charset="0"/>
                        </a:rPr>
                        <a:t>12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EF"/>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CF2"/>
                    </a:solidFill>
                  </a:tcPr>
                </a:tc>
                <a:tc>
                  <a:txBody>
                    <a:bodyPr/>
                    <a:lstStyle/>
                    <a:p>
                      <a:pPr algn="ctr" fontAlgn="b"/>
                      <a:r>
                        <a:rPr lang="en-US" sz="900" b="0" i="0" u="none" strike="noStrike">
                          <a:solidFill>
                            <a:srgbClr val="000000"/>
                          </a:solidFill>
                          <a:effectLst/>
                          <a:latin typeface="Calibri" panose="020F0502020204030204" pitchFamily="34" charset="0"/>
                        </a:rPr>
                        <a:t>14</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AE8"/>
                    </a:solidFill>
                  </a:tcPr>
                </a:tc>
                <a:tc>
                  <a:txBody>
                    <a:bodyPr/>
                    <a:lstStyle/>
                    <a:p>
                      <a:pPr algn="r" fontAlgn="b"/>
                      <a:r>
                        <a:rPr lang="en-US" sz="900" b="0" i="0" u="none" strike="noStrike">
                          <a:solidFill>
                            <a:srgbClr val="000000"/>
                          </a:solidFill>
                          <a:effectLst/>
                          <a:latin typeface="Calibri" panose="020F0502020204030204" pitchFamily="34" charset="0"/>
                        </a:rPr>
                        <a:t>100</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6712306"/>
                  </a:ext>
                </a:extLst>
              </a:tr>
              <a:tr h="169869">
                <a:tc>
                  <a:txBody>
                    <a:bodyPr/>
                    <a:lstStyle/>
                    <a:p>
                      <a:pPr algn="l" fontAlgn="b"/>
                      <a:r>
                        <a:rPr lang="en-US" sz="900" b="0" i="0" u="none" strike="noStrike">
                          <a:solidFill>
                            <a:srgbClr val="000000"/>
                          </a:solidFill>
                          <a:effectLst/>
                          <a:latin typeface="Calibri" panose="020F0502020204030204" pitchFamily="34" charset="0"/>
                        </a:rPr>
                        <a:t>WAF</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8E2"/>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8E2"/>
                    </a:solidFill>
                  </a:tcPr>
                </a:tc>
                <a:tc>
                  <a:txBody>
                    <a:bodyPr/>
                    <a:lstStyle/>
                    <a:p>
                      <a:pPr algn="ctr" fontAlgn="b"/>
                      <a:r>
                        <a:rPr lang="en-US" sz="900" b="0" i="0" u="none" strike="noStrike">
                          <a:solidFill>
                            <a:srgbClr val="000000"/>
                          </a:solidFill>
                          <a:effectLst/>
                          <a:latin typeface="Calibri" panose="020F0502020204030204" pitchFamily="34" charset="0"/>
                        </a:rPr>
                        <a:t>8</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8E2"/>
                    </a:solidFill>
                  </a:tcPr>
                </a:tc>
                <a:tc>
                  <a:txBody>
                    <a:bodyPr/>
                    <a:lstStyle/>
                    <a:p>
                      <a:pPr algn="ctr" fontAlgn="b"/>
                      <a:r>
                        <a:rPr lang="en-US" sz="900" b="0" i="0" u="none" strike="noStrike">
                          <a:solidFill>
                            <a:srgbClr val="000000"/>
                          </a:solidFill>
                          <a:effectLst/>
                          <a:latin typeface="Calibri" panose="020F0502020204030204" pitchFamily="34" charset="0"/>
                        </a:rPr>
                        <a:t>8</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r" fontAlgn="b"/>
                      <a:r>
                        <a:rPr lang="en-US" sz="900" b="0" i="0" u="none" strike="noStrike">
                          <a:solidFill>
                            <a:srgbClr val="000000"/>
                          </a:solidFill>
                          <a:effectLst/>
                          <a:latin typeface="Calibri" panose="020F0502020204030204" pitchFamily="34" charset="0"/>
                        </a:rPr>
                        <a:t>43</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08419290"/>
                  </a:ext>
                </a:extLst>
              </a:tr>
              <a:tr h="169869">
                <a:tc>
                  <a:txBody>
                    <a:bodyPr/>
                    <a:lstStyle/>
                    <a:p>
                      <a:pPr algn="l" fontAlgn="b"/>
                      <a:r>
                        <a:rPr lang="en-US" sz="900" b="0" i="0" u="none" strike="noStrike">
                          <a:solidFill>
                            <a:srgbClr val="000000"/>
                          </a:solidFill>
                          <a:effectLst/>
                          <a:latin typeface="Calibri" panose="020F0502020204030204" pitchFamily="34" charset="0"/>
                        </a:rPr>
                        <a:t>SSL</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CF1"/>
                    </a:solidFill>
                  </a:tcPr>
                </a:tc>
                <a:tc>
                  <a:txBody>
                    <a:bodyPr/>
                    <a:lstStyle/>
                    <a:p>
                      <a:pPr algn="ctr" fontAlgn="b"/>
                      <a:r>
                        <a:rPr lang="en-US" sz="900" b="0" i="0" u="none" strike="noStrike">
                          <a:solidFill>
                            <a:srgbClr val="000000"/>
                          </a:solidFill>
                          <a:effectLst/>
                          <a:latin typeface="Calibri" panose="020F0502020204030204" pitchFamily="34" charset="0"/>
                        </a:rPr>
                        <a:t>13</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CB3"/>
                    </a:solidFill>
                  </a:tcPr>
                </a:tc>
                <a:tc>
                  <a:txBody>
                    <a:bodyPr/>
                    <a:lstStyle/>
                    <a:p>
                      <a:pPr algn="ctr" fontAlgn="b"/>
                      <a:r>
                        <a:rPr lang="en-US" sz="900" b="0" i="0" u="none" strike="noStrike">
                          <a:solidFill>
                            <a:srgbClr val="000000"/>
                          </a:solidFill>
                          <a:effectLst/>
                          <a:latin typeface="Calibri" panose="020F0502020204030204" pitchFamily="34" charset="0"/>
                        </a:rPr>
                        <a:t>20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9</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8E2"/>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CF1"/>
                    </a:solidFill>
                  </a:tcPr>
                </a:tc>
                <a:tc>
                  <a:txBody>
                    <a:bodyPr/>
                    <a:lstStyle/>
                    <a:p>
                      <a:pPr algn="r" fontAlgn="b"/>
                      <a:r>
                        <a:rPr lang="en-US" sz="900" b="0" i="0" u="none" strike="noStrike">
                          <a:solidFill>
                            <a:srgbClr val="000000"/>
                          </a:solidFill>
                          <a:effectLst/>
                          <a:latin typeface="Calibri" panose="020F0502020204030204" pitchFamily="34" charset="0"/>
                        </a:rPr>
                        <a:t>61</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1645944"/>
                  </a:ext>
                </a:extLst>
              </a:tr>
              <a:tr h="164243">
                <a:tc>
                  <a:txBody>
                    <a:bodyPr/>
                    <a:lstStyle/>
                    <a:p>
                      <a:pPr algn="l" fontAlgn="b"/>
                      <a:r>
                        <a:rPr lang="en-US" sz="900" b="0" i="0" u="none" strike="noStrike">
                          <a:solidFill>
                            <a:srgbClr val="000000"/>
                          </a:solidFill>
                          <a:effectLst/>
                          <a:latin typeface="Calibri" panose="020F0502020204030204" pitchFamily="34" charset="0"/>
                        </a:rPr>
                        <a:t>Network</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8E2"/>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r" fontAlgn="b"/>
                      <a:r>
                        <a:rPr lang="en-US" sz="900" b="0" i="0" u="none" strike="noStrike">
                          <a:solidFill>
                            <a:srgbClr val="000000"/>
                          </a:solidFill>
                          <a:effectLst/>
                          <a:latin typeface="Calibri" panose="020F0502020204030204" pitchFamily="34" charset="0"/>
                        </a:rPr>
                        <a:t>17</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06422745"/>
                  </a:ext>
                </a:extLst>
              </a:tr>
              <a:tr h="164243">
                <a:tc>
                  <a:txBody>
                    <a:bodyPr/>
                    <a:lstStyle/>
                    <a:p>
                      <a:pPr algn="l" fontAlgn="b"/>
                      <a:r>
                        <a:rPr lang="en-US" sz="900" b="0" i="0" u="none" strike="noStrike">
                          <a:solidFill>
                            <a:srgbClr val="000000"/>
                          </a:solidFill>
                          <a:effectLst/>
                          <a:latin typeface="Calibri" panose="020F0502020204030204" pitchFamily="34" charset="0"/>
                        </a:rPr>
                        <a:t>Billing</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6DA"/>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0" i="0" u="none" strike="noStrike">
                          <a:solidFill>
                            <a:srgbClr val="000000"/>
                          </a:solidFill>
                          <a:effectLst/>
                          <a:latin typeface="Calibri" panose="020F0502020204030204" pitchFamily="34" charset="0"/>
                        </a:rPr>
                        <a:t>8</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25706617"/>
                  </a:ext>
                </a:extLst>
              </a:tr>
              <a:tr h="164243">
                <a:tc>
                  <a:txBody>
                    <a:bodyPr/>
                    <a:lstStyle/>
                    <a:p>
                      <a:pPr algn="l" fontAlgn="b"/>
                      <a:r>
                        <a:rPr lang="en-US" sz="900" b="0" i="0" u="none" strike="noStrike">
                          <a:solidFill>
                            <a:srgbClr val="000000"/>
                          </a:solidFill>
                          <a:effectLst/>
                          <a:latin typeface="Calibri" panose="020F0502020204030204" pitchFamily="34" charset="0"/>
                        </a:rPr>
                        <a:t>Portal</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6DA"/>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3</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6DA"/>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9A4"/>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BED"/>
                    </a:solidFill>
                  </a:tcPr>
                </a:tc>
                <a:tc>
                  <a:txBody>
                    <a:bodyPr/>
                    <a:lstStyle/>
                    <a:p>
                      <a:pPr algn="r" fontAlgn="b"/>
                      <a:r>
                        <a:rPr lang="en-US" sz="900" b="0" i="0" u="none" strike="noStrike">
                          <a:solidFill>
                            <a:srgbClr val="000000"/>
                          </a:solidFill>
                          <a:effectLst/>
                          <a:latin typeface="Calibri" panose="020F0502020204030204" pitchFamily="34" charset="0"/>
                        </a:rPr>
                        <a:t>18</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0275655"/>
                  </a:ext>
                </a:extLst>
              </a:tr>
              <a:tr h="164243">
                <a:tc>
                  <a:txBody>
                    <a:bodyPr/>
                    <a:lstStyle/>
                    <a:p>
                      <a:pPr algn="l" fontAlgn="b"/>
                      <a:r>
                        <a:rPr lang="en-US" sz="900" b="0" i="0" u="none" strike="noStrike">
                          <a:solidFill>
                            <a:srgbClr val="000000"/>
                          </a:solidFill>
                          <a:effectLst/>
                          <a:latin typeface="Calibri" panose="020F0502020204030204" pitchFamily="34" charset="0"/>
                        </a:rPr>
                        <a:t>DNS</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0" i="0" u="none" strike="noStrike">
                          <a:solidFill>
                            <a:srgbClr val="000000"/>
                          </a:solidFill>
                          <a:effectLst/>
                          <a:latin typeface="Calibri" panose="020F0502020204030204" pitchFamily="34" charset="0"/>
                        </a:rPr>
                        <a:t>4</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56414050"/>
                  </a:ext>
                </a:extLst>
              </a:tr>
              <a:tr h="164243">
                <a:tc>
                  <a:txBody>
                    <a:bodyPr/>
                    <a:lstStyle/>
                    <a:p>
                      <a:pPr algn="l" fontAlgn="b"/>
                      <a:r>
                        <a:rPr lang="en-US" sz="900" b="0" i="0" u="none" strike="noStrike">
                          <a:solidFill>
                            <a:srgbClr val="000000"/>
                          </a:solidFill>
                          <a:effectLst/>
                          <a:latin typeface="Calibri" panose="020F0502020204030204" pitchFamily="34" charset="0"/>
                        </a:rPr>
                        <a:t>Object Storage</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AA8"/>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AA8"/>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0" i="0" u="none" strike="noStrike">
                          <a:solidFill>
                            <a:srgbClr val="000000"/>
                          </a:solidFill>
                          <a:effectLst/>
                          <a:latin typeface="Calibri" panose="020F0502020204030204" pitchFamily="34" charset="0"/>
                        </a:rPr>
                        <a:t>6</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3730371"/>
                  </a:ext>
                </a:extLst>
              </a:tr>
              <a:tr h="164243">
                <a:tc>
                  <a:txBody>
                    <a:bodyPr/>
                    <a:lstStyle/>
                    <a:p>
                      <a:pPr algn="l" fontAlgn="b"/>
                      <a:r>
                        <a:rPr lang="en-US" sz="900" b="0" i="0" u="none" strike="noStrike">
                          <a:solidFill>
                            <a:srgbClr val="000000"/>
                          </a:solidFill>
                          <a:effectLst/>
                          <a:latin typeface="Calibri" panose="020F0502020204030204" pitchFamily="34" charset="0"/>
                        </a:rPr>
                        <a:t>Monitoring</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0" i="0" u="none" strike="noStrike">
                          <a:solidFill>
                            <a:srgbClr val="000000"/>
                          </a:solidFill>
                          <a:effectLst/>
                          <a:latin typeface="Calibri" panose="020F0502020204030204" pitchFamily="34" charset="0"/>
                        </a:rPr>
                        <a:t>1</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21727003"/>
                  </a:ext>
                </a:extLst>
              </a:tr>
              <a:tr h="164243">
                <a:tc>
                  <a:txBody>
                    <a:bodyPr/>
                    <a:lstStyle/>
                    <a:p>
                      <a:pPr algn="l" fontAlgn="b"/>
                      <a:r>
                        <a:rPr lang="en-US" sz="900" b="0" i="0" u="none" strike="noStrike">
                          <a:solidFill>
                            <a:srgbClr val="000000"/>
                          </a:solidFill>
                          <a:effectLst/>
                          <a:latin typeface="Calibri" panose="020F0502020204030204" pitchFamily="34" charset="0"/>
                        </a:rPr>
                        <a:t>Serverless Scripting</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900" b="0" i="0" u="none" strike="noStrike">
                          <a:solidFill>
                            <a:srgbClr val="000000"/>
                          </a:solidFill>
                          <a:effectLst/>
                          <a:latin typeface="Calibri" panose="020F0502020204030204" pitchFamily="34" charset="0"/>
                        </a:rPr>
                        <a:t>0</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0" i="0" u="none" strike="noStrike">
                          <a:solidFill>
                            <a:srgbClr val="000000"/>
                          </a:solidFill>
                          <a:effectLst/>
                          <a:latin typeface="Calibri" panose="020F0502020204030204" pitchFamily="34" charset="0"/>
                        </a:rPr>
                        <a:t>2</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00102375"/>
                  </a:ext>
                </a:extLst>
              </a:tr>
              <a:tr h="169869">
                <a:tc>
                  <a:txBody>
                    <a:bodyPr/>
                    <a:lstStyle/>
                    <a:p>
                      <a:pPr algn="l" fontAlgn="b"/>
                      <a:r>
                        <a:rPr lang="en-US" sz="900" b="0" i="0" u="none" strike="noStrike">
                          <a:solidFill>
                            <a:srgbClr val="000000"/>
                          </a:solidFill>
                          <a:effectLst/>
                          <a:latin typeface="Calibri" panose="020F0502020204030204" pitchFamily="34" charset="0"/>
                        </a:rPr>
                        <a:t>Colocation</a:t>
                      </a:r>
                    </a:p>
                  </a:txBody>
                  <a:tcPr marL="2368" marR="2368" marT="2368"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DF5"/>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DF5"/>
                    </a:solidFill>
                  </a:tcPr>
                </a:tc>
                <a:tc>
                  <a:txBody>
                    <a:bodyPr/>
                    <a:lstStyle/>
                    <a:p>
                      <a:pPr algn="ctr" fontAlgn="b"/>
                      <a:r>
                        <a:rPr lang="en-US" sz="900" b="0" i="0" u="none" strike="noStrike">
                          <a:solidFill>
                            <a:srgbClr val="000000"/>
                          </a:solidFill>
                          <a:effectLst/>
                          <a:latin typeface="Calibri" panose="020F0502020204030204" pitchFamily="34" charset="0"/>
                        </a:rPr>
                        <a:t>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DF5"/>
                    </a:solidFill>
                  </a:tcPr>
                </a:tc>
                <a:tc>
                  <a:txBody>
                    <a:bodyPr/>
                    <a:lstStyle/>
                    <a:p>
                      <a:pPr algn="ctr" fontAlgn="b"/>
                      <a:r>
                        <a:rPr lang="en-US" sz="900" b="0" i="0" u="none" strike="noStrike">
                          <a:solidFill>
                            <a:srgbClr val="000000"/>
                          </a:solidFill>
                          <a:effectLst/>
                          <a:latin typeface="Calibri" panose="020F0502020204030204" pitchFamily="34" charset="0"/>
                        </a:rPr>
                        <a:t>1</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r" fontAlgn="b"/>
                      <a:r>
                        <a:rPr lang="en-US" sz="900" b="0" i="0" u="none" strike="noStrike">
                          <a:solidFill>
                            <a:srgbClr val="000000"/>
                          </a:solidFill>
                          <a:effectLst/>
                          <a:latin typeface="Calibri" panose="020F0502020204030204" pitchFamily="34" charset="0"/>
                        </a:rPr>
                        <a:t>21</a:t>
                      </a:r>
                    </a:p>
                  </a:txBody>
                  <a:tcPr marL="2368" marR="2368" marT="2368"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7046434"/>
                  </a:ext>
                </a:extLst>
              </a:tr>
              <a:tr h="169869">
                <a:tc>
                  <a:txBody>
                    <a:bodyPr/>
                    <a:lstStyle/>
                    <a:p>
                      <a:pPr algn="l" fontAlgn="b"/>
                      <a:r>
                        <a:rPr lang="en-US" sz="900" b="1" i="0" u="none" strike="noStrike">
                          <a:solidFill>
                            <a:srgbClr val="000000"/>
                          </a:solidFill>
                          <a:effectLst/>
                          <a:latin typeface="Calibri" panose="020F0502020204030204" pitchFamily="34" charset="0"/>
                        </a:rPr>
                        <a:t>TOTALS</a:t>
                      </a:r>
                    </a:p>
                  </a:txBody>
                  <a:tcPr marL="2368" marR="2368" marT="2368"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188</a:t>
                      </a:r>
                    </a:p>
                  </a:txBody>
                  <a:tcPr marL="2368" marR="2368" marT="2368" marB="0" anchor="b">
                    <a:lnL>
                      <a:noFill/>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163</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182</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116</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224</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119</a:t>
                      </a:r>
                    </a:p>
                  </a:txBody>
                  <a:tcPr marL="2368" marR="2368" marT="236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992</a:t>
                      </a:r>
                    </a:p>
                  </a:txBody>
                  <a:tcPr marL="2368" marR="2368" marT="2368"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69306655"/>
                  </a:ext>
                </a:extLst>
              </a:tr>
            </a:tbl>
          </a:graphicData>
        </a:graphic>
      </p:graphicFrame>
    </p:spTree>
    <p:extLst>
      <p:ext uri="{BB962C8B-B14F-4D97-AF65-F5344CB8AC3E}">
        <p14:creationId xmlns:p14="http://schemas.microsoft.com/office/powerpoint/2010/main" val="3165432435"/>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1769341" y="546002"/>
            <a:ext cx="4791319" cy="288990"/>
          </a:xfrm>
        </p:spPr>
        <p:txBody>
          <a:bodyPr/>
          <a:lstStyle/>
          <a:p>
            <a:r>
              <a:rPr lang="en-US" sz="2400" dirty="0"/>
              <a:t>6 Month Support Volume (Escalations)</a:t>
            </a:r>
          </a:p>
        </p:txBody>
      </p:sp>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p:txBody>
          <a:bodyPr/>
          <a:lstStyle/>
          <a:p>
            <a:pPr defTabSz="68580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7</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342900" y="303147"/>
            <a:ext cx="2095500" cy="124650"/>
          </a:xfrm>
        </p:spPr>
        <p:txBody>
          <a:bodyPr/>
          <a:lstStyle/>
          <a:p>
            <a:r>
              <a:rPr lang="en-US" dirty="0" err="1"/>
              <a:t>january</a:t>
            </a:r>
            <a:r>
              <a:rPr lang="en-US" dirty="0"/>
              <a:t> 2023 – </a:t>
            </a:r>
            <a:r>
              <a:rPr lang="en-US" dirty="0" err="1"/>
              <a:t>june</a:t>
            </a:r>
            <a:r>
              <a:rPr lang="en-US" dirty="0"/>
              <a:t> 2023</a:t>
            </a:r>
          </a:p>
        </p:txBody>
      </p:sp>
      <p:sp>
        <p:nvSpPr>
          <p:cNvPr id="9" name="TextBox 8">
            <a:extLst>
              <a:ext uri="{FF2B5EF4-FFF2-40B4-BE49-F238E27FC236}">
                <a16:creationId xmlns:a16="http://schemas.microsoft.com/office/drawing/2014/main" id="{2875EF56-3E6B-6C4D-962A-497CBA3D44C3}"/>
              </a:ext>
            </a:extLst>
          </p:cNvPr>
          <p:cNvSpPr txBox="1"/>
          <p:nvPr/>
        </p:nvSpPr>
        <p:spPr>
          <a:xfrm>
            <a:off x="404716" y="4686926"/>
            <a:ext cx="7388942" cy="1623521"/>
          </a:xfrm>
          <a:prstGeom prst="rect">
            <a:avLst/>
          </a:prstGeom>
          <a:noFill/>
        </p:spPr>
        <p:txBody>
          <a:bodyPr wrap="square" rtlCol="0">
            <a:spAutoFit/>
          </a:bodyPr>
          <a:lstStyle/>
          <a:p>
            <a:pPr algn="ctr"/>
            <a:r>
              <a:rPr lang="en-US" sz="1050" b="1" i="1" dirty="0"/>
              <a:t>Escalations</a:t>
            </a:r>
            <a:r>
              <a:rPr lang="en-US" sz="1050" i="1" dirty="0"/>
              <a:t>: Tickets that were escalated to Jira tickets</a:t>
            </a:r>
            <a:br>
              <a:rPr lang="en-US" sz="1200" dirty="0"/>
            </a:br>
            <a:endParaRPr lang="en-US" sz="1200" dirty="0"/>
          </a:p>
          <a:p>
            <a:pPr algn="ctr"/>
            <a:endParaRPr lang="en-US" sz="1100" dirty="0">
              <a:highlight>
                <a:srgbClr val="FFFF00"/>
              </a:highlight>
            </a:endParaRPr>
          </a:p>
          <a:p>
            <a:pPr marL="171450" indent="-171450">
              <a:buFont typeface="Arial" panose="020B0604020202020204" pitchFamily="34" charset="0"/>
              <a:buChar char="•"/>
            </a:pPr>
            <a:r>
              <a:rPr lang="en-US" sz="1100" dirty="0"/>
              <a:t>June’s escalation volume came in at lowest level historically falling below both the 6-month and 3-month averages. There was one </a:t>
            </a:r>
            <a:r>
              <a:rPr lang="en-US" sz="1100" dirty="0" err="1"/>
              <a:t>SecureCDN</a:t>
            </a:r>
            <a:r>
              <a:rPr lang="en-US" sz="1100" dirty="0"/>
              <a:t> escalation but was an incorrect tagging of ticket that ended up being a request for a rack audit by one of our Colocation clients. </a:t>
            </a:r>
          </a:p>
          <a:p>
            <a:pPr marL="171450" indent="-171450">
              <a:buFont typeface="Arial" panose="020B0604020202020204" pitchFamily="34" charset="0"/>
              <a:buChar char="•"/>
            </a:pPr>
            <a:r>
              <a:rPr lang="en-US" sz="1100" dirty="0"/>
              <a:t>All Categories seen a drop in escalation but the most noticeable of them being Edge Compute which seen a drop of 43% in escalation volume month over month. This is primarily due to the fact that during May there were a lot of notification sent our to clients alerting them that we would be moving their workloads off gen5 servers.</a:t>
            </a:r>
          </a:p>
        </p:txBody>
      </p:sp>
      <p:sp>
        <p:nvSpPr>
          <p:cNvPr id="17" name="TextBox 16">
            <a:extLst>
              <a:ext uri="{FF2B5EF4-FFF2-40B4-BE49-F238E27FC236}">
                <a16:creationId xmlns:a16="http://schemas.microsoft.com/office/drawing/2014/main" id="{6A264845-6A6D-9A4E-ABE5-D51EC7454386}"/>
              </a:ext>
            </a:extLst>
          </p:cNvPr>
          <p:cNvSpPr txBox="1"/>
          <p:nvPr/>
        </p:nvSpPr>
        <p:spPr>
          <a:xfrm>
            <a:off x="465779" y="4813604"/>
            <a:ext cx="1303562" cy="276999"/>
          </a:xfrm>
          <a:prstGeom prst="rect">
            <a:avLst/>
          </a:prstGeom>
          <a:noFill/>
        </p:spPr>
        <p:txBody>
          <a:bodyPr wrap="none" rtlCol="0">
            <a:spAutoFit/>
          </a:bodyPr>
          <a:lstStyle/>
          <a:p>
            <a:r>
              <a:rPr lang="en-US" sz="1200" dirty="0"/>
              <a:t>Important Notes</a:t>
            </a:r>
          </a:p>
        </p:txBody>
      </p:sp>
      <p:graphicFrame>
        <p:nvGraphicFramePr>
          <p:cNvPr id="7" name="Chart 6">
            <a:extLst>
              <a:ext uri="{FF2B5EF4-FFF2-40B4-BE49-F238E27FC236}">
                <a16:creationId xmlns:a16="http://schemas.microsoft.com/office/drawing/2014/main" id="{DC15E94A-270E-76B1-25AE-41CE2B833BEB}"/>
              </a:ext>
            </a:extLst>
          </p:cNvPr>
          <p:cNvGraphicFramePr>
            <a:graphicFrameLocks/>
          </p:cNvGraphicFramePr>
          <p:nvPr>
            <p:extLst>
              <p:ext uri="{D42A27DB-BD31-4B8C-83A1-F6EECF244321}">
                <p14:modId xmlns:p14="http://schemas.microsoft.com/office/powerpoint/2010/main" val="3712218451"/>
              </p:ext>
            </p:extLst>
          </p:nvPr>
        </p:nvGraphicFramePr>
        <p:xfrm>
          <a:off x="141021" y="952435"/>
          <a:ext cx="4573483" cy="331783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a:extLst>
              <a:ext uri="{FF2B5EF4-FFF2-40B4-BE49-F238E27FC236}">
                <a16:creationId xmlns:a16="http://schemas.microsoft.com/office/drawing/2014/main" id="{5FC52F93-FD88-9330-CD38-EB0CF5D8EE24}"/>
              </a:ext>
            </a:extLst>
          </p:cNvPr>
          <p:cNvGraphicFramePr>
            <a:graphicFrameLocks/>
          </p:cNvGraphicFramePr>
          <p:nvPr>
            <p:extLst>
              <p:ext uri="{D42A27DB-BD31-4B8C-83A1-F6EECF244321}">
                <p14:modId xmlns:p14="http://schemas.microsoft.com/office/powerpoint/2010/main" val="1609011140"/>
              </p:ext>
            </p:extLst>
          </p:nvPr>
        </p:nvGraphicFramePr>
        <p:xfrm>
          <a:off x="4809508" y="963557"/>
          <a:ext cx="4277544" cy="330670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731375353"/>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2045077" y="390795"/>
            <a:ext cx="5053845" cy="288990"/>
          </a:xfrm>
        </p:spPr>
        <p:txBody>
          <a:bodyPr/>
          <a:lstStyle/>
          <a:p>
            <a:r>
              <a:rPr lang="en-US" sz="2400" dirty="0"/>
              <a:t>6 Month Support Volume (Escalations)</a:t>
            </a:r>
          </a:p>
        </p:txBody>
      </p:sp>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p:txBody>
          <a:bodyPr/>
          <a:lstStyle/>
          <a:p>
            <a:pPr defTabSz="68580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8</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342899" y="111929"/>
            <a:ext cx="2086265" cy="125005"/>
          </a:xfrm>
        </p:spPr>
        <p:txBody>
          <a:bodyPr/>
          <a:lstStyle/>
          <a:p>
            <a:r>
              <a:rPr lang="en-US" dirty="0" err="1"/>
              <a:t>january</a:t>
            </a:r>
            <a:r>
              <a:rPr lang="en-US" dirty="0"/>
              <a:t> 2023 – June 2023</a:t>
            </a:r>
          </a:p>
        </p:txBody>
      </p:sp>
      <p:sp>
        <p:nvSpPr>
          <p:cNvPr id="9" name="TextBox 8">
            <a:extLst>
              <a:ext uri="{FF2B5EF4-FFF2-40B4-BE49-F238E27FC236}">
                <a16:creationId xmlns:a16="http://schemas.microsoft.com/office/drawing/2014/main" id="{2875EF56-3E6B-6C4D-962A-497CBA3D44C3}"/>
              </a:ext>
            </a:extLst>
          </p:cNvPr>
          <p:cNvSpPr txBox="1"/>
          <p:nvPr/>
        </p:nvSpPr>
        <p:spPr>
          <a:xfrm>
            <a:off x="5860696" y="3795799"/>
            <a:ext cx="3086100" cy="1954381"/>
          </a:xfrm>
          <a:prstGeom prst="rect">
            <a:avLst/>
          </a:prstGeom>
          <a:noFill/>
        </p:spPr>
        <p:txBody>
          <a:bodyPr wrap="square" rtlCol="0">
            <a:spAutoFit/>
          </a:bodyPr>
          <a:lstStyle/>
          <a:p>
            <a:pPr>
              <a:spcAft>
                <a:spcPts val="600"/>
              </a:spcAft>
            </a:pPr>
            <a:r>
              <a:rPr lang="en-US" sz="1100" dirty="0"/>
              <a:t>Important Notes:</a:t>
            </a:r>
          </a:p>
          <a:p>
            <a:pPr marL="171450" indent="-171450">
              <a:buFont typeface="Arial" panose="020B0604020202020204" pitchFamily="34" charset="0"/>
              <a:buChar char="•"/>
            </a:pPr>
            <a:r>
              <a:rPr lang="en-US" sz="1050" dirty="0"/>
              <a:t>The volume of escalations for Compute VM decreased significantly primarily due to lower number of workload migration off gen5 servers notification being sent to clients.</a:t>
            </a:r>
          </a:p>
          <a:p>
            <a:pPr marL="171450" indent="-171450">
              <a:buFont typeface="Arial" panose="020B0604020202020204" pitchFamily="34" charset="0"/>
              <a:buChar char="•"/>
            </a:pPr>
            <a:r>
              <a:rPr lang="en-US" sz="1050" dirty="0"/>
              <a:t>CDN escalation dropped just primarily due to a lower volume in occurrences of 5xx errors being reported on the network.</a:t>
            </a:r>
          </a:p>
          <a:p>
            <a:pPr marL="171450" indent="-171450">
              <a:buFont typeface="Arial" panose="020B0604020202020204" pitchFamily="34" charset="0"/>
              <a:buChar char="•"/>
            </a:pPr>
            <a:r>
              <a:rPr lang="en-US" sz="1050" dirty="0"/>
              <a:t>This drop in volume has brought the 6-month average expected escalations down to 149 per month.</a:t>
            </a:r>
          </a:p>
        </p:txBody>
      </p:sp>
      <p:sp>
        <p:nvSpPr>
          <p:cNvPr id="17" name="TextBox 16">
            <a:extLst>
              <a:ext uri="{FF2B5EF4-FFF2-40B4-BE49-F238E27FC236}">
                <a16:creationId xmlns:a16="http://schemas.microsoft.com/office/drawing/2014/main" id="{6A264845-6A6D-9A4E-ABE5-D51EC7454386}"/>
              </a:ext>
            </a:extLst>
          </p:cNvPr>
          <p:cNvSpPr txBox="1"/>
          <p:nvPr/>
        </p:nvSpPr>
        <p:spPr>
          <a:xfrm>
            <a:off x="6525199" y="3299244"/>
            <a:ext cx="2038378" cy="415498"/>
          </a:xfrm>
          <a:prstGeom prst="rect">
            <a:avLst/>
          </a:prstGeom>
          <a:noFill/>
        </p:spPr>
        <p:txBody>
          <a:bodyPr wrap="square" rtlCol="0">
            <a:spAutoFit/>
          </a:bodyPr>
          <a:lstStyle/>
          <a:p>
            <a:pPr algn="ctr"/>
            <a:r>
              <a:rPr lang="en-US" sz="1050" b="1" i="1" dirty="0"/>
              <a:t>Escalations</a:t>
            </a:r>
            <a:r>
              <a:rPr lang="en-US" sz="1050" i="1" dirty="0"/>
              <a:t>: Tickets that were escalated to Jira tickets       </a:t>
            </a:r>
          </a:p>
        </p:txBody>
      </p:sp>
      <p:graphicFrame>
        <p:nvGraphicFramePr>
          <p:cNvPr id="7" name="Table 6">
            <a:extLst>
              <a:ext uri="{FF2B5EF4-FFF2-40B4-BE49-F238E27FC236}">
                <a16:creationId xmlns:a16="http://schemas.microsoft.com/office/drawing/2014/main" id="{D963AAE9-9CD6-67CA-64CE-1234B97B06FD}"/>
              </a:ext>
            </a:extLst>
          </p:cNvPr>
          <p:cNvGraphicFramePr>
            <a:graphicFrameLocks noGrp="1"/>
          </p:cNvGraphicFramePr>
          <p:nvPr>
            <p:extLst>
              <p:ext uri="{D42A27DB-BD31-4B8C-83A1-F6EECF244321}">
                <p14:modId xmlns:p14="http://schemas.microsoft.com/office/powerpoint/2010/main" val="4223745366"/>
              </p:ext>
            </p:extLst>
          </p:nvPr>
        </p:nvGraphicFramePr>
        <p:xfrm>
          <a:off x="215680" y="3738699"/>
          <a:ext cx="5517796" cy="2846812"/>
        </p:xfrm>
        <a:graphic>
          <a:graphicData uri="http://schemas.openxmlformats.org/drawingml/2006/table">
            <a:tbl>
              <a:tblPr/>
              <a:tblGrid>
                <a:gridCol w="949491">
                  <a:extLst>
                    <a:ext uri="{9D8B030D-6E8A-4147-A177-3AD203B41FA5}">
                      <a16:colId xmlns:a16="http://schemas.microsoft.com/office/drawing/2014/main" val="505315567"/>
                    </a:ext>
                  </a:extLst>
                </a:gridCol>
                <a:gridCol w="752427">
                  <a:extLst>
                    <a:ext uri="{9D8B030D-6E8A-4147-A177-3AD203B41FA5}">
                      <a16:colId xmlns:a16="http://schemas.microsoft.com/office/drawing/2014/main" val="2254066921"/>
                    </a:ext>
                  </a:extLst>
                </a:gridCol>
                <a:gridCol w="806171">
                  <a:extLst>
                    <a:ext uri="{9D8B030D-6E8A-4147-A177-3AD203B41FA5}">
                      <a16:colId xmlns:a16="http://schemas.microsoft.com/office/drawing/2014/main" val="3199197870"/>
                    </a:ext>
                  </a:extLst>
                </a:gridCol>
                <a:gridCol w="698681">
                  <a:extLst>
                    <a:ext uri="{9D8B030D-6E8A-4147-A177-3AD203B41FA5}">
                      <a16:colId xmlns:a16="http://schemas.microsoft.com/office/drawing/2014/main" val="2358679061"/>
                    </a:ext>
                  </a:extLst>
                </a:gridCol>
                <a:gridCol w="770342">
                  <a:extLst>
                    <a:ext uri="{9D8B030D-6E8A-4147-A177-3AD203B41FA5}">
                      <a16:colId xmlns:a16="http://schemas.microsoft.com/office/drawing/2014/main" val="2108162814"/>
                    </a:ext>
                  </a:extLst>
                </a:gridCol>
                <a:gridCol w="770342">
                  <a:extLst>
                    <a:ext uri="{9D8B030D-6E8A-4147-A177-3AD203B41FA5}">
                      <a16:colId xmlns:a16="http://schemas.microsoft.com/office/drawing/2014/main" val="1394220932"/>
                    </a:ext>
                  </a:extLst>
                </a:gridCol>
                <a:gridCol w="770342">
                  <a:extLst>
                    <a:ext uri="{9D8B030D-6E8A-4147-A177-3AD203B41FA5}">
                      <a16:colId xmlns:a16="http://schemas.microsoft.com/office/drawing/2014/main" val="1324208244"/>
                    </a:ext>
                  </a:extLst>
                </a:gridCol>
              </a:tblGrid>
              <a:tr h="238481">
                <a:tc>
                  <a:txBody>
                    <a:bodyPr/>
                    <a:lstStyle/>
                    <a:p>
                      <a:pPr algn="l" fontAlgn="b"/>
                      <a:r>
                        <a:rPr lang="en-US" sz="900" b="1" i="0" u="none" strike="noStrike" dirty="0">
                          <a:solidFill>
                            <a:srgbClr val="000000"/>
                          </a:solidFill>
                          <a:effectLst/>
                          <a:latin typeface="Calibri" panose="020F0502020204030204" pitchFamily="34" charset="0"/>
                        </a:rPr>
                        <a:t>Product</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800" b="1" i="0" u="none" strike="noStrike" dirty="0">
                          <a:solidFill>
                            <a:srgbClr val="000000"/>
                          </a:solidFill>
                          <a:effectLst/>
                          <a:latin typeface="Calibri" panose="020F0502020204030204" pitchFamily="34" charset="0"/>
                        </a:rPr>
                        <a:t>Q1 January 2023</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800" b="1" i="0" u="none" strike="noStrike">
                          <a:solidFill>
                            <a:srgbClr val="000000"/>
                          </a:solidFill>
                          <a:effectLst/>
                          <a:latin typeface="Calibri" panose="020F0502020204030204" pitchFamily="34" charset="0"/>
                        </a:rPr>
                        <a:t>Q1 February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800" b="1" i="0" u="none" strike="noStrike">
                          <a:solidFill>
                            <a:srgbClr val="000000"/>
                          </a:solidFill>
                          <a:effectLst/>
                          <a:latin typeface="Calibri" panose="020F0502020204030204" pitchFamily="34" charset="0"/>
                        </a:rPr>
                        <a:t>Q1 March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800" b="1" i="0" u="none" strike="noStrike">
                          <a:solidFill>
                            <a:srgbClr val="000000"/>
                          </a:solidFill>
                          <a:effectLst/>
                          <a:latin typeface="Calibri" panose="020F0502020204030204" pitchFamily="34" charset="0"/>
                        </a:rPr>
                        <a:t>Q2 April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800" b="1" i="0" u="none" strike="noStrike">
                          <a:solidFill>
                            <a:srgbClr val="000000"/>
                          </a:solidFill>
                          <a:effectLst/>
                          <a:latin typeface="Calibri" panose="020F0502020204030204" pitchFamily="34" charset="0"/>
                        </a:rPr>
                        <a:t>Q2 May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800" b="1" i="0" u="none" strike="noStrike">
                          <a:solidFill>
                            <a:srgbClr val="000000"/>
                          </a:solidFill>
                          <a:effectLst/>
                          <a:latin typeface="Calibri" panose="020F0502020204030204" pitchFamily="34" charset="0"/>
                        </a:rPr>
                        <a:t>Q2 May 2023</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293770348"/>
                  </a:ext>
                </a:extLst>
              </a:tr>
              <a:tr h="236048">
                <a:tc>
                  <a:txBody>
                    <a:bodyPr/>
                    <a:lstStyle/>
                    <a:p>
                      <a:pPr algn="l" fontAlgn="b"/>
                      <a:r>
                        <a:rPr lang="en-US" sz="800" b="0" i="0" u="none" strike="noStrike">
                          <a:solidFill>
                            <a:srgbClr val="000000"/>
                          </a:solidFill>
                          <a:effectLst/>
                          <a:latin typeface="Calibri" panose="020F0502020204030204" pitchFamily="34" charset="0"/>
                        </a:rPr>
                        <a:t>Account</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17</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8</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574902169"/>
                  </a:ext>
                </a:extLst>
              </a:tr>
              <a:tr h="236048">
                <a:tc>
                  <a:txBody>
                    <a:bodyPr/>
                    <a:lstStyle/>
                    <a:p>
                      <a:pPr algn="l" fontAlgn="b"/>
                      <a:r>
                        <a:rPr lang="en-US" sz="800" b="0" i="0" u="none" strike="noStrike">
                          <a:solidFill>
                            <a:srgbClr val="000000"/>
                          </a:solidFill>
                          <a:effectLst/>
                          <a:latin typeface="Calibri" panose="020F0502020204030204" pitchFamily="34" charset="0"/>
                        </a:rPr>
                        <a:t>Billing</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extLst>
                  <a:ext uri="{0D108BD9-81ED-4DB2-BD59-A6C34878D82A}">
                    <a16:rowId xmlns:a16="http://schemas.microsoft.com/office/drawing/2014/main" val="680212197"/>
                  </a:ext>
                </a:extLst>
              </a:tr>
              <a:tr h="236048">
                <a:tc>
                  <a:txBody>
                    <a:bodyPr/>
                    <a:lstStyle/>
                    <a:p>
                      <a:pPr algn="l" fontAlgn="b"/>
                      <a:r>
                        <a:rPr lang="en-US" sz="800" b="0" i="0" u="none" strike="noStrike" dirty="0">
                          <a:solidFill>
                            <a:srgbClr val="000000"/>
                          </a:solidFill>
                          <a:effectLst/>
                          <a:latin typeface="Calibri" panose="020F0502020204030204" pitchFamily="34" charset="0"/>
                        </a:rPr>
                        <a:t>CDN</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35</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33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48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47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32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12</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22535557"/>
                  </a:ext>
                </a:extLst>
              </a:tr>
              <a:tr h="236048">
                <a:tc>
                  <a:txBody>
                    <a:bodyPr/>
                    <a:lstStyle/>
                    <a:p>
                      <a:pPr algn="l" fontAlgn="b"/>
                      <a:r>
                        <a:rPr lang="en-US" sz="800" b="0" i="0" u="none" strike="noStrike">
                          <a:solidFill>
                            <a:srgbClr val="000000"/>
                          </a:solidFill>
                          <a:effectLst/>
                          <a:latin typeface="Calibri" panose="020F0502020204030204" pitchFamily="34" charset="0"/>
                        </a:rPr>
                        <a:t>Colocation</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3</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2</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extLst>
                  <a:ext uri="{0D108BD9-81ED-4DB2-BD59-A6C34878D82A}">
                    <a16:rowId xmlns:a16="http://schemas.microsoft.com/office/drawing/2014/main" val="2222026894"/>
                  </a:ext>
                </a:extLst>
              </a:tr>
              <a:tr h="236048">
                <a:tc>
                  <a:txBody>
                    <a:bodyPr/>
                    <a:lstStyle/>
                    <a:p>
                      <a:pPr algn="l" fontAlgn="b"/>
                      <a:r>
                        <a:rPr lang="en-US" sz="800" b="0" i="0" u="none" strike="noStrike">
                          <a:solidFill>
                            <a:srgbClr val="000000"/>
                          </a:solidFill>
                          <a:effectLst/>
                          <a:latin typeface="Calibri" panose="020F0502020204030204" pitchFamily="34" charset="0"/>
                        </a:rPr>
                        <a:t>DNS</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86136591"/>
                  </a:ext>
                </a:extLst>
              </a:tr>
              <a:tr h="236048">
                <a:tc>
                  <a:txBody>
                    <a:bodyPr/>
                    <a:lstStyle/>
                    <a:p>
                      <a:pPr algn="l" fontAlgn="b"/>
                      <a:r>
                        <a:rPr lang="en-US" sz="800" b="0" i="0" u="none" strike="noStrike">
                          <a:solidFill>
                            <a:srgbClr val="000000"/>
                          </a:solidFill>
                          <a:effectLst/>
                          <a:latin typeface="Calibri" panose="020F0502020204030204" pitchFamily="34" charset="0"/>
                        </a:rPr>
                        <a:t>Network</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3</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5</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extLst>
                  <a:ext uri="{0D108BD9-81ED-4DB2-BD59-A6C34878D82A}">
                    <a16:rowId xmlns:a16="http://schemas.microsoft.com/office/drawing/2014/main" val="1991489627"/>
                  </a:ext>
                </a:extLst>
              </a:tr>
              <a:tr h="236048">
                <a:tc>
                  <a:txBody>
                    <a:bodyPr/>
                    <a:lstStyle/>
                    <a:p>
                      <a:pPr algn="l" fontAlgn="b"/>
                      <a:r>
                        <a:rPr lang="en-US" sz="800" b="0" i="0" u="none" strike="noStrike">
                          <a:solidFill>
                            <a:srgbClr val="000000"/>
                          </a:solidFill>
                          <a:effectLst/>
                          <a:latin typeface="Calibri" panose="020F0502020204030204" pitchFamily="34" charset="0"/>
                        </a:rPr>
                        <a:t>Object Storage</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378176989"/>
                  </a:ext>
                </a:extLst>
              </a:tr>
              <a:tr h="236048">
                <a:tc>
                  <a:txBody>
                    <a:bodyPr/>
                    <a:lstStyle/>
                    <a:p>
                      <a:pPr algn="l" fontAlgn="b"/>
                      <a:r>
                        <a:rPr lang="en-US" sz="800" b="0" i="0" u="none" strike="noStrike">
                          <a:solidFill>
                            <a:srgbClr val="000000"/>
                          </a:solidFill>
                          <a:effectLst/>
                          <a:latin typeface="Calibri" panose="020F0502020204030204" pitchFamily="34" charset="0"/>
                        </a:rPr>
                        <a:t>Portal</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5</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extLst>
                  <a:ext uri="{0D108BD9-81ED-4DB2-BD59-A6C34878D82A}">
                    <a16:rowId xmlns:a16="http://schemas.microsoft.com/office/drawing/2014/main" val="2353743318"/>
                  </a:ext>
                </a:extLst>
              </a:tr>
              <a:tr h="236048">
                <a:tc>
                  <a:txBody>
                    <a:bodyPr/>
                    <a:lstStyle/>
                    <a:p>
                      <a:pPr algn="l" fontAlgn="b"/>
                      <a:r>
                        <a:rPr lang="en-US" sz="800" b="0" i="0" u="none" strike="noStrike">
                          <a:solidFill>
                            <a:srgbClr val="000000"/>
                          </a:solidFill>
                          <a:effectLst/>
                          <a:latin typeface="Calibri" panose="020F0502020204030204" pitchFamily="34" charset="0"/>
                        </a:rPr>
                        <a:t>Serverless</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759392996"/>
                  </a:ext>
                </a:extLst>
              </a:tr>
              <a:tr h="236048">
                <a:tc>
                  <a:txBody>
                    <a:bodyPr/>
                    <a:lstStyle/>
                    <a:p>
                      <a:pPr algn="l" fontAlgn="b"/>
                      <a:r>
                        <a:rPr lang="en-US" sz="800" b="0" i="0" u="none" strike="noStrike">
                          <a:solidFill>
                            <a:srgbClr val="000000"/>
                          </a:solidFill>
                          <a:effectLst/>
                          <a:latin typeface="Calibri" panose="020F0502020204030204" pitchFamily="34" charset="0"/>
                        </a:rPr>
                        <a:t>SSL</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4</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tc>
                  <a:txBody>
                    <a:bodyPr/>
                    <a:lstStyle/>
                    <a:p>
                      <a:pPr algn="ctr" fontAlgn="b"/>
                      <a:r>
                        <a:rPr lang="en-US" sz="800" b="0" i="0" u="none" strike="noStrike">
                          <a:solidFill>
                            <a:srgbClr val="000000"/>
                          </a:solidFill>
                          <a:effectLst/>
                          <a:latin typeface="Calibri" panose="020F0502020204030204" pitchFamily="34" charset="0"/>
                        </a:rPr>
                        <a:t>1</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6DCE4"/>
                    </a:solidFill>
                  </a:tcPr>
                </a:tc>
                <a:extLst>
                  <a:ext uri="{0D108BD9-81ED-4DB2-BD59-A6C34878D82A}">
                    <a16:rowId xmlns:a16="http://schemas.microsoft.com/office/drawing/2014/main" val="2699560488"/>
                  </a:ext>
                </a:extLst>
              </a:tr>
              <a:tr h="247851">
                <a:tc>
                  <a:txBody>
                    <a:bodyPr/>
                    <a:lstStyle/>
                    <a:p>
                      <a:pPr algn="l" fontAlgn="b"/>
                      <a:r>
                        <a:rPr lang="en-US" sz="800" b="0" i="0" u="none" strike="noStrike">
                          <a:solidFill>
                            <a:srgbClr val="000000"/>
                          </a:solidFill>
                          <a:effectLst/>
                          <a:latin typeface="Calibri" panose="020F0502020204030204" pitchFamily="34" charset="0"/>
                        </a:rPr>
                        <a:t>WAF</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800" b="0" i="0" u="none" strike="noStrike">
                          <a:solidFill>
                            <a:srgbClr val="000000"/>
                          </a:solidFill>
                          <a:effectLst/>
                          <a:latin typeface="Calibri" panose="020F0502020204030204" pitchFamily="34" charset="0"/>
                        </a:rPr>
                        <a:t>7</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dirty="0">
                          <a:solidFill>
                            <a:srgbClr val="000000"/>
                          </a:solidFill>
                          <a:effectLst/>
                          <a:latin typeface="Calibri" panose="020F0502020204030204" pitchFamily="34" charset="0"/>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a:solidFill>
                            <a:srgbClr val="000000"/>
                          </a:solidFill>
                          <a:effectLst/>
                          <a:latin typeface="Calibri" panose="020F0502020204030204" pitchFamily="34" charset="0"/>
                        </a:rPr>
                        <a:t>14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800" b="0" i="0" u="none" strike="noStrike" dirty="0">
                          <a:solidFill>
                            <a:srgbClr val="000000"/>
                          </a:solidFill>
                          <a:effectLst/>
                          <a:latin typeface="Calibri" panose="020F0502020204030204" pitchFamily="34" charset="0"/>
                        </a:rPr>
                        <a:t>4</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05710297"/>
                  </a:ext>
                </a:extLst>
              </a:tr>
            </a:tbl>
          </a:graphicData>
        </a:graphic>
      </p:graphicFrame>
      <p:graphicFrame>
        <p:nvGraphicFramePr>
          <p:cNvPr id="11" name="Table 10">
            <a:extLst>
              <a:ext uri="{FF2B5EF4-FFF2-40B4-BE49-F238E27FC236}">
                <a16:creationId xmlns:a16="http://schemas.microsoft.com/office/drawing/2014/main" id="{E6F50FFD-7EF4-B517-9C35-BB16721F50E1}"/>
              </a:ext>
            </a:extLst>
          </p:cNvPr>
          <p:cNvGraphicFramePr>
            <a:graphicFrameLocks noGrp="1"/>
          </p:cNvGraphicFramePr>
          <p:nvPr>
            <p:extLst>
              <p:ext uri="{D42A27DB-BD31-4B8C-83A1-F6EECF244321}">
                <p14:modId xmlns:p14="http://schemas.microsoft.com/office/powerpoint/2010/main" val="3913951839"/>
              </p:ext>
            </p:extLst>
          </p:nvPr>
        </p:nvGraphicFramePr>
        <p:xfrm>
          <a:off x="243381" y="788618"/>
          <a:ext cx="8603895" cy="2362893"/>
        </p:xfrm>
        <a:graphic>
          <a:graphicData uri="http://schemas.openxmlformats.org/drawingml/2006/table">
            <a:tbl>
              <a:tblPr/>
              <a:tblGrid>
                <a:gridCol w="1480539">
                  <a:extLst>
                    <a:ext uri="{9D8B030D-6E8A-4147-A177-3AD203B41FA5}">
                      <a16:colId xmlns:a16="http://schemas.microsoft.com/office/drawing/2014/main" val="29904943"/>
                    </a:ext>
                  </a:extLst>
                </a:gridCol>
                <a:gridCol w="1173258">
                  <a:extLst>
                    <a:ext uri="{9D8B030D-6E8A-4147-A177-3AD203B41FA5}">
                      <a16:colId xmlns:a16="http://schemas.microsoft.com/office/drawing/2014/main" val="1956464788"/>
                    </a:ext>
                  </a:extLst>
                </a:gridCol>
                <a:gridCol w="1257063">
                  <a:extLst>
                    <a:ext uri="{9D8B030D-6E8A-4147-A177-3AD203B41FA5}">
                      <a16:colId xmlns:a16="http://schemas.microsoft.com/office/drawing/2014/main" val="715046666"/>
                    </a:ext>
                  </a:extLst>
                </a:gridCol>
                <a:gridCol w="1089453">
                  <a:extLst>
                    <a:ext uri="{9D8B030D-6E8A-4147-A177-3AD203B41FA5}">
                      <a16:colId xmlns:a16="http://schemas.microsoft.com/office/drawing/2014/main" val="3347766269"/>
                    </a:ext>
                  </a:extLst>
                </a:gridCol>
                <a:gridCol w="1201194">
                  <a:extLst>
                    <a:ext uri="{9D8B030D-6E8A-4147-A177-3AD203B41FA5}">
                      <a16:colId xmlns:a16="http://schemas.microsoft.com/office/drawing/2014/main" val="1906831882"/>
                    </a:ext>
                  </a:extLst>
                </a:gridCol>
                <a:gridCol w="1201194">
                  <a:extLst>
                    <a:ext uri="{9D8B030D-6E8A-4147-A177-3AD203B41FA5}">
                      <a16:colId xmlns:a16="http://schemas.microsoft.com/office/drawing/2014/main" val="3108067740"/>
                    </a:ext>
                  </a:extLst>
                </a:gridCol>
                <a:gridCol w="1201194">
                  <a:extLst>
                    <a:ext uri="{9D8B030D-6E8A-4147-A177-3AD203B41FA5}">
                      <a16:colId xmlns:a16="http://schemas.microsoft.com/office/drawing/2014/main" val="1563662351"/>
                    </a:ext>
                  </a:extLst>
                </a:gridCol>
              </a:tblGrid>
              <a:tr h="343856">
                <a:tc>
                  <a:txBody>
                    <a:bodyPr/>
                    <a:lstStyle/>
                    <a:p>
                      <a:pPr algn="l" fontAlgn="b"/>
                      <a:r>
                        <a:rPr lang="en-US" sz="1100" b="1" i="0" u="none" strike="noStrike" dirty="0">
                          <a:solidFill>
                            <a:srgbClr val="000000"/>
                          </a:solidFill>
                          <a:effectLst/>
                          <a:latin typeface="Calibri" panose="020F0502020204030204" pitchFamily="34" charset="0"/>
                        </a:rPr>
                        <a:t>Product</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100" b="1" i="0" u="none" strike="noStrike">
                          <a:solidFill>
                            <a:srgbClr val="000000"/>
                          </a:solidFill>
                          <a:effectLst/>
                          <a:latin typeface="Calibri" panose="020F0502020204030204" pitchFamily="34" charset="0"/>
                        </a:rPr>
                        <a:t>Q1 January 2023</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100" b="1" i="0" u="none" strike="noStrike">
                          <a:solidFill>
                            <a:srgbClr val="000000"/>
                          </a:solidFill>
                          <a:effectLst/>
                          <a:latin typeface="Calibri" panose="020F0502020204030204" pitchFamily="34" charset="0"/>
                        </a:rPr>
                        <a:t>Q1 February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100" b="1" i="0" u="none" strike="noStrike">
                          <a:solidFill>
                            <a:srgbClr val="000000"/>
                          </a:solidFill>
                          <a:effectLst/>
                          <a:latin typeface="Calibri" panose="020F0502020204030204" pitchFamily="34" charset="0"/>
                        </a:rPr>
                        <a:t>Q1 March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100" b="1" i="0" u="none" strike="noStrike">
                          <a:solidFill>
                            <a:srgbClr val="000000"/>
                          </a:solidFill>
                          <a:effectLst/>
                          <a:latin typeface="Calibri" panose="020F0502020204030204" pitchFamily="34" charset="0"/>
                        </a:rPr>
                        <a:t>Q2 April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100" b="1" i="0" u="none" strike="noStrike">
                          <a:solidFill>
                            <a:srgbClr val="000000"/>
                          </a:solidFill>
                          <a:effectLst/>
                          <a:latin typeface="Calibri" panose="020F0502020204030204" pitchFamily="34" charset="0"/>
                        </a:rPr>
                        <a:t>Q2 May 2023</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100" b="1" i="0" u="none" strike="noStrike">
                          <a:solidFill>
                            <a:srgbClr val="000000"/>
                          </a:solidFill>
                          <a:effectLst/>
                          <a:latin typeface="Calibri" panose="020F0502020204030204" pitchFamily="34" charset="0"/>
                        </a:rPr>
                        <a:t>Q2 June 2023</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814775158"/>
                  </a:ext>
                </a:extLst>
              </a:tr>
              <a:tr h="229236">
                <a:tc>
                  <a:txBody>
                    <a:bodyPr/>
                    <a:lstStyle/>
                    <a:p>
                      <a:pPr algn="l" fontAlgn="b"/>
                      <a:r>
                        <a:rPr lang="en-US" sz="1100" b="0" i="0" u="none" strike="noStrike">
                          <a:solidFill>
                            <a:srgbClr val="000000"/>
                          </a:solidFill>
                          <a:effectLst/>
                          <a:latin typeface="Calibri" panose="020F0502020204030204" pitchFamily="34" charset="0"/>
                        </a:rPr>
                        <a:t>Account</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dirty="0">
                          <a:solidFill>
                            <a:srgbClr val="000000"/>
                          </a:solidFill>
                          <a:effectLst/>
                          <a:latin typeface="Calibri" panose="020F0502020204030204" pitchFamily="34" charset="0"/>
                        </a:rPr>
                        <a:t>36.96%</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6.52%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10.87%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CF4FB"/>
                    </a:solidFill>
                  </a:tcPr>
                </a:tc>
                <a:tc>
                  <a:txBody>
                    <a:bodyPr/>
                    <a:lstStyle/>
                    <a:p>
                      <a:pPr algn="ctr" fontAlgn="b"/>
                      <a:r>
                        <a:rPr lang="en-US" sz="1100" b="0" i="0" u="none" strike="noStrike">
                          <a:solidFill>
                            <a:srgbClr val="000000"/>
                          </a:solidFill>
                          <a:effectLst/>
                          <a:latin typeface="Calibri" panose="020F0502020204030204" pitchFamily="34" charset="0"/>
                        </a:rPr>
                        <a:t>17.39%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BEE"/>
                    </a:solidFill>
                  </a:tcPr>
                </a:tc>
                <a:tc>
                  <a:txBody>
                    <a:bodyPr/>
                    <a:lstStyle/>
                    <a:p>
                      <a:pPr algn="ctr" fontAlgn="b"/>
                      <a:r>
                        <a:rPr lang="en-US" sz="1100" b="0" i="0" u="none" strike="noStrike">
                          <a:solidFill>
                            <a:srgbClr val="000000"/>
                          </a:solidFill>
                          <a:effectLst/>
                          <a:latin typeface="Calibri" panose="020F0502020204030204" pitchFamily="34" charset="0"/>
                        </a:rPr>
                        <a:t>10.87%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CF4FB"/>
                    </a:solidFill>
                  </a:tcPr>
                </a:tc>
                <a:tc>
                  <a:txBody>
                    <a:bodyPr/>
                    <a:lstStyle/>
                    <a:p>
                      <a:pPr algn="ctr" fontAlgn="b"/>
                      <a:r>
                        <a:rPr lang="en-US" sz="1100" b="0" i="0" u="none" strike="noStrike">
                          <a:solidFill>
                            <a:srgbClr val="000000"/>
                          </a:solidFill>
                          <a:effectLst/>
                          <a:latin typeface="Calibri" panose="020F0502020204030204" pitchFamily="34" charset="0"/>
                        </a:rPr>
                        <a:t>17.39%</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BEE"/>
                    </a:solidFill>
                  </a:tcPr>
                </a:tc>
                <a:extLst>
                  <a:ext uri="{0D108BD9-81ED-4DB2-BD59-A6C34878D82A}">
                    <a16:rowId xmlns:a16="http://schemas.microsoft.com/office/drawing/2014/main" val="2228802663"/>
                  </a:ext>
                </a:extLst>
              </a:tr>
              <a:tr h="185152">
                <a:tc>
                  <a:txBody>
                    <a:bodyPr/>
                    <a:lstStyle/>
                    <a:p>
                      <a:pPr algn="l" fontAlgn="b"/>
                      <a:r>
                        <a:rPr lang="en-US" sz="1100" b="0" i="0" u="none" strike="noStrike">
                          <a:solidFill>
                            <a:srgbClr val="000000"/>
                          </a:solidFill>
                          <a:effectLst/>
                          <a:latin typeface="Calibri" panose="020F0502020204030204" pitchFamily="34" charset="0"/>
                        </a:rPr>
                        <a:t>Billing</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dirty="0">
                          <a:solidFill>
                            <a:srgbClr val="000000"/>
                          </a:solidFill>
                          <a:effectLst/>
                          <a:latin typeface="Calibri" panose="020F0502020204030204" pitchFamily="34" charset="0"/>
                        </a:rPr>
                        <a:t>0.00%</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extLst>
                  <a:ext uri="{0D108BD9-81ED-4DB2-BD59-A6C34878D82A}">
                    <a16:rowId xmlns:a16="http://schemas.microsoft.com/office/drawing/2014/main" val="58997357"/>
                  </a:ext>
                </a:extLst>
              </a:tr>
              <a:tr h="185152">
                <a:tc>
                  <a:txBody>
                    <a:bodyPr/>
                    <a:lstStyle/>
                    <a:p>
                      <a:pPr algn="l" fontAlgn="b"/>
                      <a:r>
                        <a:rPr lang="en-US" sz="1100" b="0" i="0" u="none" strike="noStrike">
                          <a:solidFill>
                            <a:srgbClr val="000000"/>
                          </a:solidFill>
                          <a:effectLst/>
                          <a:latin typeface="Calibri" panose="020F0502020204030204" pitchFamily="34" charset="0"/>
                        </a:rPr>
                        <a:t>CDN</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a:solidFill>
                            <a:srgbClr val="000000"/>
                          </a:solidFill>
                          <a:effectLst/>
                          <a:latin typeface="Calibri" panose="020F0502020204030204" pitchFamily="34" charset="0"/>
                        </a:rPr>
                        <a:t>16.75%</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3E4F3"/>
                    </a:solidFill>
                  </a:tcPr>
                </a:tc>
                <a:tc>
                  <a:txBody>
                    <a:bodyPr/>
                    <a:lstStyle/>
                    <a:p>
                      <a:pPr algn="ctr" fontAlgn="b"/>
                      <a:r>
                        <a:rPr lang="en-US" sz="1100" b="0" i="0" u="none" strike="noStrike">
                          <a:solidFill>
                            <a:srgbClr val="000000"/>
                          </a:solidFill>
                          <a:effectLst/>
                          <a:latin typeface="Calibri" panose="020F0502020204030204" pitchFamily="34" charset="0"/>
                        </a:rPr>
                        <a:t>15.79%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FECF8"/>
                    </a:solidFill>
                  </a:tcPr>
                </a:tc>
                <a:tc>
                  <a:txBody>
                    <a:bodyPr/>
                    <a:lstStyle/>
                    <a:p>
                      <a:pPr algn="ctr" fontAlgn="b"/>
                      <a:r>
                        <a:rPr lang="en-US" sz="1100" b="0" i="0" u="none" strike="noStrike">
                          <a:solidFill>
                            <a:srgbClr val="000000"/>
                          </a:solidFill>
                          <a:effectLst/>
                          <a:latin typeface="Calibri" panose="020F0502020204030204" pitchFamily="34" charset="0"/>
                        </a:rPr>
                        <a:t>23.92%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22.49%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08CC2"/>
                    </a:solidFill>
                  </a:tcPr>
                </a:tc>
                <a:tc>
                  <a:txBody>
                    <a:bodyPr/>
                    <a:lstStyle/>
                    <a:p>
                      <a:pPr algn="ctr" fontAlgn="b"/>
                      <a:r>
                        <a:rPr lang="en-US" sz="1100" b="0" i="0" u="none" strike="noStrike">
                          <a:solidFill>
                            <a:srgbClr val="000000"/>
                          </a:solidFill>
                          <a:effectLst/>
                          <a:latin typeface="Calibri" panose="020F0502020204030204" pitchFamily="34" charset="0"/>
                        </a:rPr>
                        <a:t>15.31%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1EDF8"/>
                    </a:solidFill>
                  </a:tcPr>
                </a:tc>
                <a:tc>
                  <a:txBody>
                    <a:bodyPr/>
                    <a:lstStyle/>
                    <a:p>
                      <a:pPr algn="ctr" fontAlgn="b"/>
                      <a:r>
                        <a:rPr lang="en-US" sz="1100" b="0" i="0" u="none" strike="noStrike">
                          <a:solidFill>
                            <a:srgbClr val="000000"/>
                          </a:solidFill>
                          <a:effectLst/>
                          <a:latin typeface="Calibri" panose="020F0502020204030204" pitchFamily="34" charset="0"/>
                        </a:rPr>
                        <a:t>5.74%</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008082197"/>
                  </a:ext>
                </a:extLst>
              </a:tr>
              <a:tr h="176335">
                <a:tc>
                  <a:txBody>
                    <a:bodyPr/>
                    <a:lstStyle/>
                    <a:p>
                      <a:pPr algn="l" fontAlgn="b"/>
                      <a:r>
                        <a:rPr lang="en-US" sz="1100" b="0" i="0" u="none" strike="noStrike">
                          <a:solidFill>
                            <a:srgbClr val="000000"/>
                          </a:solidFill>
                          <a:effectLst/>
                          <a:latin typeface="Calibri" panose="020F0502020204030204" pitchFamily="34" charset="0"/>
                        </a:rPr>
                        <a:t>Colocation</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a:solidFill>
                            <a:srgbClr val="000000"/>
                          </a:solidFill>
                          <a:effectLst/>
                          <a:latin typeface="Calibri" panose="020F0502020204030204" pitchFamily="34" charset="0"/>
                        </a:rPr>
                        <a:t>11.54%</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E2F2"/>
                    </a:solidFill>
                  </a:tcPr>
                </a:tc>
                <a:tc>
                  <a:txBody>
                    <a:bodyPr/>
                    <a:lstStyle/>
                    <a:p>
                      <a:pPr algn="ctr" fontAlgn="b"/>
                      <a:r>
                        <a:rPr lang="en-US" sz="1100" b="0" i="0" u="none" strike="noStrike">
                          <a:solidFill>
                            <a:srgbClr val="000000"/>
                          </a:solidFill>
                          <a:effectLst/>
                          <a:latin typeface="Calibri" panose="020F0502020204030204" pitchFamily="34" charset="0"/>
                        </a:rPr>
                        <a:t>30.77%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A88C0"/>
                    </a:solidFill>
                  </a:tcPr>
                </a:tc>
                <a:tc>
                  <a:txBody>
                    <a:bodyPr/>
                    <a:lstStyle/>
                    <a:p>
                      <a:pPr algn="ctr" fontAlgn="b"/>
                      <a:r>
                        <a:rPr lang="en-US" sz="1100" b="0" i="0" u="none" strike="noStrike">
                          <a:solidFill>
                            <a:srgbClr val="000000"/>
                          </a:solidFill>
                          <a:effectLst/>
                          <a:latin typeface="Calibri" panose="020F0502020204030204" pitchFamily="34" charset="0"/>
                        </a:rPr>
                        <a:t>34.62%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7.69%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7.69%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7.69%</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52205087"/>
                  </a:ext>
                </a:extLst>
              </a:tr>
              <a:tr h="176335">
                <a:tc>
                  <a:txBody>
                    <a:bodyPr/>
                    <a:lstStyle/>
                    <a:p>
                      <a:pPr algn="l" fontAlgn="b"/>
                      <a:r>
                        <a:rPr lang="en-US" sz="1100" b="0" i="0" u="none" strike="noStrike">
                          <a:solidFill>
                            <a:srgbClr val="000000"/>
                          </a:solidFill>
                          <a:effectLst/>
                          <a:latin typeface="Calibri" panose="020F0502020204030204" pitchFamily="34" charset="0"/>
                        </a:rPr>
                        <a:t>DNS</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100.00%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96306119"/>
                  </a:ext>
                </a:extLst>
              </a:tr>
              <a:tr h="176335">
                <a:tc>
                  <a:txBody>
                    <a:bodyPr/>
                    <a:lstStyle/>
                    <a:p>
                      <a:pPr algn="l" fontAlgn="b"/>
                      <a:r>
                        <a:rPr lang="en-US" sz="1100" b="0" i="0" u="none" strike="noStrike">
                          <a:solidFill>
                            <a:srgbClr val="000000"/>
                          </a:solidFill>
                          <a:effectLst/>
                          <a:latin typeface="Calibri" panose="020F0502020204030204" pitchFamily="34" charset="0"/>
                        </a:rPr>
                        <a:t>Network</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dirty="0">
                          <a:solidFill>
                            <a:srgbClr val="000000"/>
                          </a:solidFill>
                          <a:effectLst/>
                          <a:latin typeface="Calibri" panose="020F0502020204030204" pitchFamily="34" charset="0"/>
                        </a:rPr>
                        <a:t>15.79%</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5DBEE"/>
                    </a:solidFill>
                  </a:tcPr>
                </a:tc>
                <a:tc>
                  <a:txBody>
                    <a:bodyPr/>
                    <a:lstStyle/>
                    <a:p>
                      <a:pPr algn="ctr" fontAlgn="b"/>
                      <a:r>
                        <a:rPr lang="en-US" sz="1100" b="0" i="0" u="none" strike="noStrike">
                          <a:solidFill>
                            <a:srgbClr val="000000"/>
                          </a:solidFill>
                          <a:effectLst/>
                          <a:latin typeface="Calibri" panose="020F0502020204030204" pitchFamily="34" charset="0"/>
                        </a:rPr>
                        <a:t>5.26%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10.53%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9F2FA"/>
                    </a:solidFill>
                  </a:tcPr>
                </a:tc>
                <a:tc>
                  <a:txBody>
                    <a:bodyPr/>
                    <a:lstStyle/>
                    <a:p>
                      <a:pPr algn="ctr" fontAlgn="b"/>
                      <a:r>
                        <a:rPr lang="en-US" sz="1100" b="0" i="0" u="none" strike="noStrike">
                          <a:solidFill>
                            <a:srgbClr val="000000"/>
                          </a:solidFill>
                          <a:effectLst/>
                          <a:latin typeface="Calibri" panose="020F0502020204030204" pitchFamily="34" charset="0"/>
                        </a:rPr>
                        <a:t>10.53%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9F2FA"/>
                    </a:solidFill>
                  </a:tcPr>
                </a:tc>
                <a:tc>
                  <a:txBody>
                    <a:bodyPr/>
                    <a:lstStyle/>
                    <a:p>
                      <a:pPr algn="ctr" fontAlgn="b"/>
                      <a:r>
                        <a:rPr lang="en-US" sz="1100" b="0" i="0" u="none" strike="noStrike">
                          <a:solidFill>
                            <a:srgbClr val="000000"/>
                          </a:solidFill>
                          <a:effectLst/>
                          <a:latin typeface="Calibri" panose="020F0502020204030204" pitchFamily="34" charset="0"/>
                        </a:rPr>
                        <a:t>31.58%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26.32%</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6197C8"/>
                    </a:solidFill>
                  </a:tcPr>
                </a:tc>
                <a:extLst>
                  <a:ext uri="{0D108BD9-81ED-4DB2-BD59-A6C34878D82A}">
                    <a16:rowId xmlns:a16="http://schemas.microsoft.com/office/drawing/2014/main" val="1290884285"/>
                  </a:ext>
                </a:extLst>
              </a:tr>
              <a:tr h="176335">
                <a:tc>
                  <a:txBody>
                    <a:bodyPr/>
                    <a:lstStyle/>
                    <a:p>
                      <a:pPr algn="l" fontAlgn="b"/>
                      <a:r>
                        <a:rPr lang="en-US" sz="1100" b="0" i="0" u="none" strike="noStrike">
                          <a:solidFill>
                            <a:srgbClr val="000000"/>
                          </a:solidFill>
                          <a:effectLst/>
                          <a:latin typeface="Calibri" panose="020F0502020204030204" pitchFamily="34" charset="0"/>
                        </a:rPr>
                        <a:t>Object Storage</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50.00%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50.00%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46482699"/>
                  </a:ext>
                </a:extLst>
              </a:tr>
              <a:tr h="176335">
                <a:tc>
                  <a:txBody>
                    <a:bodyPr/>
                    <a:lstStyle/>
                    <a:p>
                      <a:pPr algn="l" fontAlgn="b"/>
                      <a:r>
                        <a:rPr lang="en-US" sz="1100" b="0" i="0" u="none" strike="noStrike">
                          <a:solidFill>
                            <a:srgbClr val="000000"/>
                          </a:solidFill>
                          <a:effectLst/>
                          <a:latin typeface="Calibri" panose="020F0502020204030204" pitchFamily="34" charset="0"/>
                        </a:rPr>
                        <a:t>Portal</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dirty="0">
                          <a:solidFill>
                            <a:srgbClr val="000000"/>
                          </a:solidFill>
                          <a:effectLst/>
                          <a:latin typeface="Calibri" panose="020F0502020204030204" pitchFamily="34" charset="0"/>
                        </a:rPr>
                        <a:t>26.32%</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8EB6D9"/>
                    </a:solidFill>
                  </a:tcPr>
                </a:tc>
                <a:tc>
                  <a:txBody>
                    <a:bodyPr/>
                    <a:lstStyle/>
                    <a:p>
                      <a:pPr algn="ctr" fontAlgn="b"/>
                      <a:r>
                        <a:rPr lang="en-US" sz="1100" b="0" i="0" u="none" strike="noStrike">
                          <a:solidFill>
                            <a:srgbClr val="000000"/>
                          </a:solidFill>
                          <a:effectLst/>
                          <a:latin typeface="Calibri" panose="020F0502020204030204" pitchFamily="34" charset="0"/>
                        </a:rPr>
                        <a:t>42.11%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5.26%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7FC"/>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dirty="0">
                          <a:solidFill>
                            <a:srgbClr val="000000"/>
                          </a:solidFill>
                          <a:effectLst/>
                          <a:latin typeface="Calibri" panose="020F0502020204030204" pitchFamily="34" charset="0"/>
                        </a:rPr>
                        <a:t>21.05%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ECBE5"/>
                    </a:solidFill>
                  </a:tcPr>
                </a:tc>
                <a:tc>
                  <a:txBody>
                    <a:bodyPr/>
                    <a:lstStyle/>
                    <a:p>
                      <a:pPr algn="ctr" fontAlgn="b"/>
                      <a:r>
                        <a:rPr lang="en-US" sz="1100" b="0" i="0" u="none" strike="noStrike">
                          <a:solidFill>
                            <a:srgbClr val="000000"/>
                          </a:solidFill>
                          <a:effectLst/>
                          <a:latin typeface="Calibri" panose="020F0502020204030204" pitchFamily="34" charset="0"/>
                        </a:rPr>
                        <a:t>5.26%</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7FC"/>
                    </a:solidFill>
                  </a:tcPr>
                </a:tc>
                <a:extLst>
                  <a:ext uri="{0D108BD9-81ED-4DB2-BD59-A6C34878D82A}">
                    <a16:rowId xmlns:a16="http://schemas.microsoft.com/office/drawing/2014/main" val="3735635764"/>
                  </a:ext>
                </a:extLst>
              </a:tr>
              <a:tr h="176335">
                <a:tc>
                  <a:txBody>
                    <a:bodyPr/>
                    <a:lstStyle/>
                    <a:p>
                      <a:pPr algn="l" fontAlgn="b"/>
                      <a:r>
                        <a:rPr lang="en-US" sz="1100" b="0" i="0" u="none" strike="noStrike">
                          <a:solidFill>
                            <a:srgbClr val="000000"/>
                          </a:solidFill>
                          <a:effectLst/>
                          <a:latin typeface="Calibri" panose="020F0502020204030204" pitchFamily="34" charset="0"/>
                        </a:rPr>
                        <a:t>Serverless</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dirty="0">
                          <a:solidFill>
                            <a:srgbClr val="000000"/>
                          </a:solidFill>
                          <a:effectLst/>
                          <a:latin typeface="Calibri" panose="020F0502020204030204" pitchFamily="34" charset="0"/>
                        </a:rPr>
                        <a:t>50.00%</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50.00%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dirty="0">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dirty="0">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0.00%</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704510675"/>
                  </a:ext>
                </a:extLst>
              </a:tr>
              <a:tr h="176335">
                <a:tc>
                  <a:txBody>
                    <a:bodyPr/>
                    <a:lstStyle/>
                    <a:p>
                      <a:pPr algn="l" fontAlgn="b"/>
                      <a:r>
                        <a:rPr lang="en-US" sz="1100" b="0" i="0" u="none" strike="noStrike">
                          <a:solidFill>
                            <a:srgbClr val="000000"/>
                          </a:solidFill>
                          <a:effectLst/>
                          <a:latin typeface="Calibri" panose="020F0502020204030204" pitchFamily="34" charset="0"/>
                        </a:rPr>
                        <a:t>SSL</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dirty="0">
                          <a:solidFill>
                            <a:srgbClr val="000000"/>
                          </a:solidFill>
                          <a:effectLst/>
                          <a:latin typeface="Calibri" panose="020F0502020204030204" pitchFamily="34" charset="0"/>
                        </a:rPr>
                        <a:t>36.36%</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a:solidFill>
                            <a:srgbClr val="000000"/>
                          </a:solidFill>
                          <a:effectLst/>
                          <a:latin typeface="Calibri" panose="020F0502020204030204" pitchFamily="34" charset="0"/>
                        </a:rPr>
                        <a:t>9.09%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18.18%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BD4EA"/>
                    </a:solidFill>
                  </a:tcPr>
                </a:tc>
                <a:tc>
                  <a:txBody>
                    <a:bodyPr/>
                    <a:lstStyle/>
                    <a:p>
                      <a:pPr algn="ctr" fontAlgn="b"/>
                      <a:r>
                        <a:rPr lang="en-US" sz="1100" b="0" i="0" u="none" strike="noStrike" dirty="0">
                          <a:solidFill>
                            <a:srgbClr val="000000"/>
                          </a:solidFill>
                          <a:effectLst/>
                          <a:latin typeface="Calibri" panose="020F0502020204030204" pitchFamily="34" charset="0"/>
                        </a:rPr>
                        <a:t>18.18%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BD4EA"/>
                    </a:solidFill>
                  </a:tcPr>
                </a:tc>
                <a:tc>
                  <a:txBody>
                    <a:bodyPr/>
                    <a:lstStyle/>
                    <a:p>
                      <a:pPr algn="ctr" fontAlgn="b"/>
                      <a:r>
                        <a:rPr lang="en-US" sz="1100" b="0" i="0" u="none" strike="noStrike" dirty="0">
                          <a:solidFill>
                            <a:srgbClr val="000000"/>
                          </a:solidFill>
                          <a:effectLst/>
                          <a:latin typeface="Calibri" panose="020F0502020204030204" pitchFamily="34" charset="0"/>
                        </a:rPr>
                        <a:t>9.09%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9.09%</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605599818"/>
                  </a:ext>
                </a:extLst>
              </a:tr>
              <a:tr h="185152">
                <a:tc>
                  <a:txBody>
                    <a:bodyPr/>
                    <a:lstStyle/>
                    <a:p>
                      <a:pPr algn="l" fontAlgn="b"/>
                      <a:r>
                        <a:rPr lang="en-US" sz="1100" b="0" i="0" u="none" strike="noStrike">
                          <a:solidFill>
                            <a:srgbClr val="000000"/>
                          </a:solidFill>
                          <a:effectLst/>
                          <a:latin typeface="Calibri" panose="020F0502020204030204" pitchFamily="34" charset="0"/>
                        </a:rPr>
                        <a:t>WAF</a:t>
                      </a:r>
                    </a:p>
                  </a:txBody>
                  <a:tcPr marL="0" marR="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0" i="0" u="none" strike="noStrike">
                          <a:solidFill>
                            <a:srgbClr val="000000"/>
                          </a:solidFill>
                          <a:effectLst/>
                          <a:latin typeface="Calibri" panose="020F0502020204030204" pitchFamily="34" charset="0"/>
                        </a:rPr>
                        <a:t>16.67%</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FD7EC"/>
                    </a:solidFill>
                  </a:tcPr>
                </a:tc>
                <a:tc>
                  <a:txBody>
                    <a:bodyPr/>
                    <a:lstStyle/>
                    <a:p>
                      <a:pPr algn="ctr" fontAlgn="b"/>
                      <a:r>
                        <a:rPr lang="en-US" sz="1100" b="0" i="0" u="none" strike="noStrike" dirty="0">
                          <a:solidFill>
                            <a:srgbClr val="000000"/>
                          </a:solidFill>
                          <a:effectLst/>
                          <a:latin typeface="Calibri" panose="020F0502020204030204" pitchFamily="34" charset="0"/>
                        </a:rPr>
                        <a:t>9.52%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dirty="0">
                          <a:solidFill>
                            <a:srgbClr val="000000"/>
                          </a:solidFill>
                          <a:effectLst/>
                          <a:latin typeface="Calibri" panose="020F0502020204030204" pitchFamily="34" charset="0"/>
                        </a:rPr>
                        <a:t>21.43%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6BBDC"/>
                    </a:solidFill>
                  </a:tcPr>
                </a:tc>
                <a:tc>
                  <a:txBody>
                    <a:bodyPr/>
                    <a:lstStyle/>
                    <a:p>
                      <a:pPr algn="ctr" fontAlgn="b"/>
                      <a:r>
                        <a:rPr lang="en-US" sz="1100" b="0" i="0" u="none" strike="noStrike">
                          <a:solidFill>
                            <a:srgbClr val="000000"/>
                          </a:solidFill>
                          <a:effectLst/>
                          <a:latin typeface="Calibri" panose="020F0502020204030204" pitchFamily="34" charset="0"/>
                        </a:rPr>
                        <a:t>9.52%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r>
                        <a:rPr lang="en-US" sz="1100" b="0" i="0" u="none" strike="noStrike">
                          <a:solidFill>
                            <a:srgbClr val="000000"/>
                          </a:solidFill>
                          <a:effectLst/>
                          <a:latin typeface="Calibri" panose="020F0502020204030204" pitchFamily="34" charset="0"/>
                        </a:rPr>
                        <a:t>33.33%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2F75B5"/>
                    </a:solidFill>
                  </a:tcPr>
                </a:tc>
                <a:tc>
                  <a:txBody>
                    <a:bodyPr/>
                    <a:lstStyle/>
                    <a:p>
                      <a:pPr algn="ctr" fontAlgn="b"/>
                      <a:r>
                        <a:rPr lang="en-US" sz="1100" b="0" i="0" u="none" strike="noStrike" dirty="0">
                          <a:solidFill>
                            <a:srgbClr val="000000"/>
                          </a:solidFill>
                          <a:effectLst/>
                          <a:latin typeface="Calibri" panose="020F0502020204030204" pitchFamily="34" charset="0"/>
                        </a:rPr>
                        <a:t>9.52%</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156277060"/>
                  </a:ext>
                </a:extLst>
              </a:tr>
            </a:tbl>
          </a:graphicData>
        </a:graphic>
      </p:graphicFrame>
    </p:spTree>
    <p:extLst>
      <p:ext uri="{BB962C8B-B14F-4D97-AF65-F5344CB8AC3E}">
        <p14:creationId xmlns:p14="http://schemas.microsoft.com/office/powerpoint/2010/main" val="1105671273"/>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2208068" y="312705"/>
            <a:ext cx="4727864" cy="288990"/>
          </a:xfrm>
        </p:spPr>
        <p:txBody>
          <a:bodyPr/>
          <a:lstStyle/>
          <a:p>
            <a:r>
              <a:rPr lang="en-US" sz="2400" dirty="0"/>
              <a:t>6 Month Support Volume by Channel</a:t>
            </a:r>
          </a:p>
        </p:txBody>
      </p:sp>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p:txBody>
          <a:bodyPr/>
          <a:lstStyle/>
          <a:p>
            <a:pPr defTabSz="68580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9</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69939" y="88498"/>
            <a:ext cx="2138129" cy="124650"/>
          </a:xfrm>
        </p:spPr>
        <p:txBody>
          <a:bodyPr/>
          <a:lstStyle/>
          <a:p>
            <a:r>
              <a:rPr lang="en-US" dirty="0"/>
              <a:t>January 2023 – </a:t>
            </a:r>
            <a:r>
              <a:rPr lang="en-US" dirty="0" err="1"/>
              <a:t>june</a:t>
            </a:r>
            <a:r>
              <a:rPr lang="en-US" dirty="0"/>
              <a:t> 2023</a:t>
            </a:r>
          </a:p>
        </p:txBody>
      </p:sp>
      <p:sp>
        <p:nvSpPr>
          <p:cNvPr id="21" name="TextBox 20">
            <a:extLst>
              <a:ext uri="{FF2B5EF4-FFF2-40B4-BE49-F238E27FC236}">
                <a16:creationId xmlns:a16="http://schemas.microsoft.com/office/drawing/2014/main" id="{ED96C05B-EC3A-D845-8321-9EE485F18202}"/>
              </a:ext>
            </a:extLst>
          </p:cNvPr>
          <p:cNvSpPr txBox="1"/>
          <p:nvPr/>
        </p:nvSpPr>
        <p:spPr>
          <a:xfrm>
            <a:off x="0" y="4340806"/>
            <a:ext cx="1332416" cy="369332"/>
          </a:xfrm>
          <a:prstGeom prst="rect">
            <a:avLst/>
          </a:prstGeom>
          <a:noFill/>
        </p:spPr>
        <p:txBody>
          <a:bodyPr wrap="none" rtlCol="0">
            <a:spAutoFit/>
          </a:bodyPr>
          <a:lstStyle/>
          <a:p>
            <a:r>
              <a:rPr lang="en-US" dirty="0"/>
              <a:t>Key Trends</a:t>
            </a:r>
          </a:p>
        </p:txBody>
      </p:sp>
      <p:sp>
        <p:nvSpPr>
          <p:cNvPr id="22" name="TextBox 21">
            <a:extLst>
              <a:ext uri="{FF2B5EF4-FFF2-40B4-BE49-F238E27FC236}">
                <a16:creationId xmlns:a16="http://schemas.microsoft.com/office/drawing/2014/main" id="{F502D0BC-A27E-E841-8356-59FA0E2BB45D}"/>
              </a:ext>
            </a:extLst>
          </p:cNvPr>
          <p:cNvSpPr txBox="1"/>
          <p:nvPr/>
        </p:nvSpPr>
        <p:spPr>
          <a:xfrm>
            <a:off x="68580" y="4710138"/>
            <a:ext cx="4623222" cy="1785104"/>
          </a:xfrm>
          <a:prstGeom prst="rect">
            <a:avLst/>
          </a:prstGeom>
          <a:noFill/>
        </p:spPr>
        <p:txBody>
          <a:bodyPr wrap="square" rtlCol="0">
            <a:spAutoFit/>
          </a:bodyPr>
          <a:lstStyle/>
          <a:p>
            <a:pPr marL="171450" indent="-171450">
              <a:buFont typeface="Arial" panose="020B0604020202020204" pitchFamily="34" charset="0"/>
              <a:buChar char="•"/>
            </a:pPr>
            <a:r>
              <a:rPr lang="en-US" sz="1000" dirty="0"/>
              <a:t>Support tickets generated from the Chat channel have leveled off to the new norm of between 200-175 however there was a steeper drop seen in June due to technical issues of the chat widget being available on the main stackpath.com domain. (Chat volumes will likely reflect even lower volumes in the coming month as we prepare to adjust workflows in Support &amp; Sales to better route Sales chats to only that team and not force Support to field overflows)</a:t>
            </a:r>
          </a:p>
          <a:p>
            <a:pPr marL="171450" indent="-171450">
              <a:buFont typeface="Arial" panose="020B0604020202020204" pitchFamily="34" charset="0"/>
              <a:buChar char="•"/>
            </a:pPr>
            <a:r>
              <a:rPr lang="en-US" sz="1000" dirty="0"/>
              <a:t>Calls as a whole has seen a steady rise in volume and is worth keeping and eye on if volumes continue to increase. </a:t>
            </a:r>
          </a:p>
          <a:p>
            <a:pPr marL="171450" indent="-171450">
              <a:buFont typeface="Arial" panose="020B0604020202020204" pitchFamily="34" charset="0"/>
              <a:buChar char="•"/>
            </a:pPr>
            <a:r>
              <a:rPr lang="en-US" sz="1000" dirty="0"/>
              <a:t>CDN3 seen the largest decrease in volume at -47%.</a:t>
            </a:r>
          </a:p>
          <a:p>
            <a:pPr marL="628650" lvl="1" indent="-171450">
              <a:buFont typeface="Arial" panose="020B0604020202020204" pitchFamily="34" charset="0"/>
              <a:buChar char="•"/>
            </a:pPr>
            <a:r>
              <a:rPr lang="en-US" sz="1000" dirty="0"/>
              <a:t>Their volume has dropped below 200 cases for the 2nd time ever.</a:t>
            </a:r>
          </a:p>
        </p:txBody>
      </p:sp>
      <p:sp>
        <p:nvSpPr>
          <p:cNvPr id="17" name="TextBox 16">
            <a:extLst>
              <a:ext uri="{FF2B5EF4-FFF2-40B4-BE49-F238E27FC236}">
                <a16:creationId xmlns:a16="http://schemas.microsoft.com/office/drawing/2014/main" id="{BEBEEAF7-0132-4EE7-BEAB-7A42AF78C963}"/>
              </a:ext>
            </a:extLst>
          </p:cNvPr>
          <p:cNvSpPr txBox="1"/>
          <p:nvPr/>
        </p:nvSpPr>
        <p:spPr>
          <a:xfrm rot="16200000">
            <a:off x="4344202" y="4571639"/>
            <a:ext cx="2573989" cy="276999"/>
          </a:xfrm>
          <a:prstGeom prst="rect">
            <a:avLst/>
          </a:prstGeom>
          <a:noFill/>
          <a:ln>
            <a:solidFill>
              <a:schemeClr val="tx1"/>
            </a:solidFill>
          </a:ln>
        </p:spPr>
        <p:txBody>
          <a:bodyPr wrap="square" rtlCol="0">
            <a:spAutoFit/>
          </a:bodyPr>
          <a:lstStyle/>
          <a:p>
            <a:pPr algn="ctr"/>
            <a:r>
              <a:rPr lang="en-US" sz="1200" b="1" dirty="0">
                <a:solidFill>
                  <a:schemeClr val="accent3">
                    <a:lumMod val="50000"/>
                  </a:schemeClr>
                </a:solidFill>
              </a:rPr>
              <a:t>CDN3</a:t>
            </a:r>
          </a:p>
        </p:txBody>
      </p:sp>
      <p:sp>
        <p:nvSpPr>
          <p:cNvPr id="18" name="TextBox 17">
            <a:extLst>
              <a:ext uri="{FF2B5EF4-FFF2-40B4-BE49-F238E27FC236}">
                <a16:creationId xmlns:a16="http://schemas.microsoft.com/office/drawing/2014/main" id="{F6E4FDCF-0C8D-4F31-BAF0-0370920C0673}"/>
              </a:ext>
            </a:extLst>
          </p:cNvPr>
          <p:cNvSpPr txBox="1"/>
          <p:nvPr/>
        </p:nvSpPr>
        <p:spPr>
          <a:xfrm rot="16200000">
            <a:off x="4330259" y="1982988"/>
            <a:ext cx="2598807" cy="276999"/>
          </a:xfrm>
          <a:prstGeom prst="rect">
            <a:avLst/>
          </a:prstGeom>
          <a:noFill/>
          <a:ln>
            <a:solidFill>
              <a:schemeClr val="tx1"/>
            </a:solidFill>
          </a:ln>
        </p:spPr>
        <p:txBody>
          <a:bodyPr wrap="square" rtlCol="0">
            <a:spAutoFit/>
          </a:bodyPr>
          <a:lstStyle/>
          <a:p>
            <a:pPr algn="ctr"/>
            <a:r>
              <a:rPr lang="en-US" sz="1200" b="1" dirty="0">
                <a:solidFill>
                  <a:schemeClr val="accent3">
                    <a:lumMod val="50000"/>
                  </a:schemeClr>
                </a:solidFill>
              </a:rPr>
              <a:t>SP//</a:t>
            </a:r>
          </a:p>
        </p:txBody>
      </p:sp>
      <p:graphicFrame>
        <p:nvGraphicFramePr>
          <p:cNvPr id="24" name="Table 23">
            <a:extLst>
              <a:ext uri="{FF2B5EF4-FFF2-40B4-BE49-F238E27FC236}">
                <a16:creationId xmlns:a16="http://schemas.microsoft.com/office/drawing/2014/main" id="{6E574DB9-93E6-1C8B-2CD4-7B87EC652675}"/>
              </a:ext>
            </a:extLst>
          </p:cNvPr>
          <p:cNvGraphicFramePr>
            <a:graphicFrameLocks noGrp="1"/>
          </p:cNvGraphicFramePr>
          <p:nvPr>
            <p:extLst>
              <p:ext uri="{D42A27DB-BD31-4B8C-83A1-F6EECF244321}">
                <p14:modId xmlns:p14="http://schemas.microsoft.com/office/powerpoint/2010/main" val="137544431"/>
              </p:ext>
            </p:extLst>
          </p:nvPr>
        </p:nvGraphicFramePr>
        <p:xfrm>
          <a:off x="5780002" y="818027"/>
          <a:ext cx="3248282" cy="594177"/>
        </p:xfrm>
        <a:graphic>
          <a:graphicData uri="http://schemas.openxmlformats.org/drawingml/2006/table">
            <a:tbl>
              <a:tblPr/>
              <a:tblGrid>
                <a:gridCol w="496796">
                  <a:extLst>
                    <a:ext uri="{9D8B030D-6E8A-4147-A177-3AD203B41FA5}">
                      <a16:colId xmlns:a16="http://schemas.microsoft.com/office/drawing/2014/main" val="1320139991"/>
                    </a:ext>
                  </a:extLst>
                </a:gridCol>
                <a:gridCol w="458581">
                  <a:extLst>
                    <a:ext uri="{9D8B030D-6E8A-4147-A177-3AD203B41FA5}">
                      <a16:colId xmlns:a16="http://schemas.microsoft.com/office/drawing/2014/main" val="2927093328"/>
                    </a:ext>
                  </a:extLst>
                </a:gridCol>
                <a:gridCol w="458581">
                  <a:extLst>
                    <a:ext uri="{9D8B030D-6E8A-4147-A177-3AD203B41FA5}">
                      <a16:colId xmlns:a16="http://schemas.microsoft.com/office/drawing/2014/main" val="1706170278"/>
                    </a:ext>
                  </a:extLst>
                </a:gridCol>
                <a:gridCol w="458581">
                  <a:extLst>
                    <a:ext uri="{9D8B030D-6E8A-4147-A177-3AD203B41FA5}">
                      <a16:colId xmlns:a16="http://schemas.microsoft.com/office/drawing/2014/main" val="2946036666"/>
                    </a:ext>
                  </a:extLst>
                </a:gridCol>
                <a:gridCol w="458581">
                  <a:extLst>
                    <a:ext uri="{9D8B030D-6E8A-4147-A177-3AD203B41FA5}">
                      <a16:colId xmlns:a16="http://schemas.microsoft.com/office/drawing/2014/main" val="2680853623"/>
                    </a:ext>
                  </a:extLst>
                </a:gridCol>
                <a:gridCol w="458581">
                  <a:extLst>
                    <a:ext uri="{9D8B030D-6E8A-4147-A177-3AD203B41FA5}">
                      <a16:colId xmlns:a16="http://schemas.microsoft.com/office/drawing/2014/main" val="2828524293"/>
                    </a:ext>
                  </a:extLst>
                </a:gridCol>
                <a:gridCol w="458581">
                  <a:extLst>
                    <a:ext uri="{9D8B030D-6E8A-4147-A177-3AD203B41FA5}">
                      <a16:colId xmlns:a16="http://schemas.microsoft.com/office/drawing/2014/main" val="3044622239"/>
                    </a:ext>
                  </a:extLst>
                </a:gridCol>
              </a:tblGrid>
              <a:tr h="198059">
                <a:tc>
                  <a:txBody>
                    <a:bodyPr/>
                    <a:lstStyle/>
                    <a:p>
                      <a:pPr algn="ctr" fontAlgn="b"/>
                      <a:r>
                        <a:rPr lang="en-US" sz="800" b="0" i="0" u="none" strike="noStrike">
                          <a:solidFill>
                            <a:srgbClr val="FFFFFF"/>
                          </a:solidFill>
                          <a:effectLst/>
                          <a:latin typeface="Calibri" panose="020F0502020204030204" pitchFamily="34" charset="0"/>
                        </a:rPr>
                        <a:t>Month</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M1 2023</a:t>
                      </a:r>
                    </a:p>
                  </a:txBody>
                  <a:tcPr marL="0" marR="0" marT="0"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M2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dirty="0">
                          <a:solidFill>
                            <a:srgbClr val="FFFFFF"/>
                          </a:solidFill>
                          <a:effectLst/>
                          <a:latin typeface="Calibri" panose="020F0502020204030204" pitchFamily="34" charset="0"/>
                        </a:rPr>
                        <a:t>M3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M4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M5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M6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extLst>
                  <a:ext uri="{0D108BD9-81ED-4DB2-BD59-A6C34878D82A}">
                    <a16:rowId xmlns:a16="http://schemas.microsoft.com/office/drawing/2014/main" val="1787982749"/>
                  </a:ext>
                </a:extLst>
              </a:tr>
              <a:tr h="198059">
                <a:tc>
                  <a:txBody>
                    <a:bodyPr/>
                    <a:lstStyle/>
                    <a:p>
                      <a:pPr algn="ctr" fontAlgn="b"/>
                      <a:r>
                        <a:rPr lang="en-US" sz="800" b="0" i="0" u="none" strike="noStrike">
                          <a:solidFill>
                            <a:srgbClr val="FFFFFF"/>
                          </a:solidFill>
                          <a:effectLst/>
                          <a:latin typeface="Calibri" panose="020F0502020204030204" pitchFamily="34" charset="0"/>
                        </a:rPr>
                        <a:t>Cases</a:t>
                      </a: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333F4F"/>
                    </a:solidFill>
                  </a:tcPr>
                </a:tc>
                <a:tc>
                  <a:txBody>
                    <a:bodyPr/>
                    <a:lstStyle/>
                    <a:p>
                      <a:pPr algn="ctr" fontAlgn="b"/>
                      <a:r>
                        <a:rPr lang="en-US" sz="800" b="0" i="0" u="none" strike="noStrike" dirty="0">
                          <a:solidFill>
                            <a:srgbClr val="000000"/>
                          </a:solidFill>
                          <a:effectLst/>
                          <a:latin typeface="Calibri" panose="020F0502020204030204" pitchFamily="34" charset="0"/>
                        </a:rPr>
                        <a:t>597</a:t>
                      </a:r>
                    </a:p>
                  </a:txBody>
                  <a:tcPr marL="0" marR="0" marT="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642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539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421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534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28670615"/>
                  </a:ext>
                </a:extLst>
              </a:tr>
              <a:tr h="198059">
                <a:tc>
                  <a:txBody>
                    <a:bodyPr/>
                    <a:lstStyle/>
                    <a:p>
                      <a:pPr algn="ctr" fontAlgn="b"/>
                      <a:r>
                        <a:rPr lang="en-US" sz="800" b="0" i="0" u="none" strike="noStrike" dirty="0">
                          <a:solidFill>
                            <a:srgbClr val="FFFFFF"/>
                          </a:solidFill>
                          <a:effectLst/>
                          <a:latin typeface="Calibri" panose="020F0502020204030204" pitchFamily="34" charset="0"/>
                        </a:rPr>
                        <a:t>% Change</a:t>
                      </a: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33F4F"/>
                    </a:solidFill>
                  </a:tcPr>
                </a:tc>
                <a:tc>
                  <a:txBody>
                    <a:bodyPr/>
                    <a:lstStyle/>
                    <a:p>
                      <a:pPr algn="ctr" fontAlgn="b"/>
                      <a:r>
                        <a:rPr lang="en-US" sz="800" b="0" i="0" u="none" strike="noStrike" dirty="0">
                          <a:solidFill>
                            <a:srgbClr val="000000"/>
                          </a:solidFill>
                          <a:effectLst/>
                          <a:latin typeface="Calibri" panose="020F0502020204030204" pitchFamily="34" charset="0"/>
                        </a:rPr>
                        <a:t>-</a:t>
                      </a:r>
                    </a:p>
                  </a:txBody>
                  <a:tcPr marL="0" marR="0" marT="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49596164"/>
                  </a:ext>
                </a:extLst>
              </a:tr>
            </a:tbl>
          </a:graphicData>
        </a:graphic>
      </p:graphicFrame>
      <p:graphicFrame>
        <p:nvGraphicFramePr>
          <p:cNvPr id="26" name="Chart 25">
            <a:extLst>
              <a:ext uri="{FF2B5EF4-FFF2-40B4-BE49-F238E27FC236}">
                <a16:creationId xmlns:a16="http://schemas.microsoft.com/office/drawing/2014/main" id="{FC75B890-86FC-47FD-BA75-C8B726D15F65}"/>
              </a:ext>
            </a:extLst>
          </p:cNvPr>
          <p:cNvGraphicFramePr>
            <a:graphicFrameLocks/>
          </p:cNvGraphicFramePr>
          <p:nvPr>
            <p:extLst>
              <p:ext uri="{D42A27DB-BD31-4B8C-83A1-F6EECF244321}">
                <p14:modId xmlns:p14="http://schemas.microsoft.com/office/powerpoint/2010/main" val="3799277985"/>
              </p:ext>
            </p:extLst>
          </p:nvPr>
        </p:nvGraphicFramePr>
        <p:xfrm>
          <a:off x="5768161" y="4076372"/>
          <a:ext cx="3269799" cy="192076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 name="Table 27">
            <a:extLst>
              <a:ext uri="{FF2B5EF4-FFF2-40B4-BE49-F238E27FC236}">
                <a16:creationId xmlns:a16="http://schemas.microsoft.com/office/drawing/2014/main" id="{17C7D2CF-1DE8-66E8-537F-11C896590ED2}"/>
              </a:ext>
            </a:extLst>
          </p:cNvPr>
          <p:cNvGraphicFramePr>
            <a:graphicFrameLocks noGrp="1"/>
          </p:cNvGraphicFramePr>
          <p:nvPr>
            <p:extLst>
              <p:ext uri="{D42A27DB-BD31-4B8C-83A1-F6EECF244321}">
                <p14:modId xmlns:p14="http://schemas.microsoft.com/office/powerpoint/2010/main" val="342830071"/>
              </p:ext>
            </p:extLst>
          </p:nvPr>
        </p:nvGraphicFramePr>
        <p:xfrm>
          <a:off x="5780002" y="3442081"/>
          <a:ext cx="3257958" cy="634290"/>
        </p:xfrm>
        <a:graphic>
          <a:graphicData uri="http://schemas.openxmlformats.org/drawingml/2006/table">
            <a:tbl>
              <a:tblPr/>
              <a:tblGrid>
                <a:gridCol w="498276">
                  <a:extLst>
                    <a:ext uri="{9D8B030D-6E8A-4147-A177-3AD203B41FA5}">
                      <a16:colId xmlns:a16="http://schemas.microsoft.com/office/drawing/2014/main" val="621727002"/>
                    </a:ext>
                  </a:extLst>
                </a:gridCol>
                <a:gridCol w="459947">
                  <a:extLst>
                    <a:ext uri="{9D8B030D-6E8A-4147-A177-3AD203B41FA5}">
                      <a16:colId xmlns:a16="http://schemas.microsoft.com/office/drawing/2014/main" val="157284389"/>
                    </a:ext>
                  </a:extLst>
                </a:gridCol>
                <a:gridCol w="459947">
                  <a:extLst>
                    <a:ext uri="{9D8B030D-6E8A-4147-A177-3AD203B41FA5}">
                      <a16:colId xmlns:a16="http://schemas.microsoft.com/office/drawing/2014/main" val="3150544936"/>
                    </a:ext>
                  </a:extLst>
                </a:gridCol>
                <a:gridCol w="459947">
                  <a:extLst>
                    <a:ext uri="{9D8B030D-6E8A-4147-A177-3AD203B41FA5}">
                      <a16:colId xmlns:a16="http://schemas.microsoft.com/office/drawing/2014/main" val="3762932160"/>
                    </a:ext>
                  </a:extLst>
                </a:gridCol>
                <a:gridCol w="459947">
                  <a:extLst>
                    <a:ext uri="{9D8B030D-6E8A-4147-A177-3AD203B41FA5}">
                      <a16:colId xmlns:a16="http://schemas.microsoft.com/office/drawing/2014/main" val="958453859"/>
                    </a:ext>
                  </a:extLst>
                </a:gridCol>
                <a:gridCol w="459947">
                  <a:extLst>
                    <a:ext uri="{9D8B030D-6E8A-4147-A177-3AD203B41FA5}">
                      <a16:colId xmlns:a16="http://schemas.microsoft.com/office/drawing/2014/main" val="66222458"/>
                    </a:ext>
                  </a:extLst>
                </a:gridCol>
                <a:gridCol w="459947">
                  <a:extLst>
                    <a:ext uri="{9D8B030D-6E8A-4147-A177-3AD203B41FA5}">
                      <a16:colId xmlns:a16="http://schemas.microsoft.com/office/drawing/2014/main" val="1019460499"/>
                    </a:ext>
                  </a:extLst>
                </a:gridCol>
              </a:tblGrid>
              <a:tr h="211430">
                <a:tc>
                  <a:txBody>
                    <a:bodyPr/>
                    <a:lstStyle/>
                    <a:p>
                      <a:pPr algn="ctr" fontAlgn="b"/>
                      <a:r>
                        <a:rPr lang="en-US" sz="800" b="0" i="0" u="none" strike="noStrike">
                          <a:solidFill>
                            <a:srgbClr val="FFFFFF"/>
                          </a:solidFill>
                          <a:effectLst/>
                          <a:latin typeface="Calibri" panose="020F0502020204030204" pitchFamily="34" charset="0"/>
                        </a:rPr>
                        <a:t>Month</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M1 2023</a:t>
                      </a:r>
                    </a:p>
                  </a:txBody>
                  <a:tcPr marL="0" marR="0" marT="0" marB="0" anchor="b">
                    <a:lnL w="635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dirty="0">
                          <a:solidFill>
                            <a:srgbClr val="FFFFFF"/>
                          </a:solidFill>
                          <a:effectLst/>
                          <a:latin typeface="Calibri" panose="020F0502020204030204" pitchFamily="34" charset="0"/>
                        </a:rPr>
                        <a:t>M2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M3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M4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M5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tc>
                  <a:txBody>
                    <a:bodyPr/>
                    <a:lstStyle/>
                    <a:p>
                      <a:pPr algn="ctr" fontAlgn="b"/>
                      <a:r>
                        <a:rPr lang="en-US" sz="800" b="0" i="0" u="none" strike="noStrike">
                          <a:solidFill>
                            <a:srgbClr val="FFFFFF"/>
                          </a:solidFill>
                          <a:effectLst/>
                          <a:latin typeface="Calibri" panose="020F0502020204030204" pitchFamily="34" charset="0"/>
                        </a:rPr>
                        <a:t>M6 2023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333F4F"/>
                    </a:solidFill>
                  </a:tcPr>
                </a:tc>
                <a:extLst>
                  <a:ext uri="{0D108BD9-81ED-4DB2-BD59-A6C34878D82A}">
                    <a16:rowId xmlns:a16="http://schemas.microsoft.com/office/drawing/2014/main" val="786755428"/>
                  </a:ext>
                </a:extLst>
              </a:tr>
              <a:tr h="211430">
                <a:tc>
                  <a:txBody>
                    <a:bodyPr/>
                    <a:lstStyle/>
                    <a:p>
                      <a:pPr algn="ctr" fontAlgn="b"/>
                      <a:r>
                        <a:rPr lang="en-US" sz="800" b="0" i="0" u="none" strike="noStrike">
                          <a:solidFill>
                            <a:srgbClr val="FFFFFF"/>
                          </a:solidFill>
                          <a:effectLst/>
                          <a:latin typeface="Calibri" panose="020F0502020204030204" pitchFamily="34" charset="0"/>
                        </a:rPr>
                        <a:t>Cases</a:t>
                      </a: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333F4F"/>
                    </a:solidFill>
                  </a:tcPr>
                </a:tc>
                <a:tc>
                  <a:txBody>
                    <a:bodyPr/>
                    <a:lstStyle/>
                    <a:p>
                      <a:pPr algn="ctr" fontAlgn="b"/>
                      <a:r>
                        <a:rPr lang="en-US" sz="800" b="0" i="0" u="none" strike="noStrike" dirty="0">
                          <a:solidFill>
                            <a:srgbClr val="000000"/>
                          </a:solidFill>
                          <a:effectLst/>
                          <a:latin typeface="Calibri" panose="020F0502020204030204" pitchFamily="34" charset="0"/>
                        </a:rPr>
                        <a:t>200</a:t>
                      </a:r>
                    </a:p>
                  </a:txBody>
                  <a:tcPr marL="0" marR="0" marT="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233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233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132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253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132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27499871"/>
                  </a:ext>
                </a:extLst>
              </a:tr>
              <a:tr h="211430">
                <a:tc>
                  <a:txBody>
                    <a:bodyPr/>
                    <a:lstStyle/>
                    <a:p>
                      <a:pPr algn="ctr" fontAlgn="b"/>
                      <a:r>
                        <a:rPr lang="en-US" sz="800" b="0" i="0" u="none" strike="noStrike">
                          <a:solidFill>
                            <a:srgbClr val="FFFFFF"/>
                          </a:solidFill>
                          <a:effectLst/>
                          <a:latin typeface="Calibri" panose="020F0502020204030204" pitchFamily="34" charset="0"/>
                        </a:rPr>
                        <a:t>% Change</a:t>
                      </a:r>
                    </a:p>
                  </a:txBody>
                  <a:tcPr marL="0" marR="0" marT="0" marB="0" anchor="b">
                    <a:lnL w="6350" cap="flat" cmpd="sng" algn="ctr">
                      <a:solidFill>
                        <a:srgbClr val="000000"/>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333F4F"/>
                    </a:solidFill>
                  </a:tcPr>
                </a:tc>
                <a:tc>
                  <a:txBody>
                    <a:bodyPr/>
                    <a:lstStyle/>
                    <a:p>
                      <a:pPr algn="ctr" fontAlgn="b"/>
                      <a:r>
                        <a:rPr lang="en-US" sz="800" b="0" i="0" u="none" strike="noStrike">
                          <a:solidFill>
                            <a:srgbClr val="000000"/>
                          </a:solidFill>
                          <a:effectLst/>
                          <a:latin typeface="Calibri" panose="020F0502020204030204" pitchFamily="34" charset="0"/>
                        </a:rPr>
                        <a:t>-</a:t>
                      </a:r>
                    </a:p>
                  </a:txBody>
                  <a:tcPr marL="0" marR="0" marT="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92%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8258722"/>
                  </a:ext>
                </a:extLst>
              </a:tr>
            </a:tbl>
          </a:graphicData>
        </a:graphic>
      </p:graphicFrame>
      <p:graphicFrame>
        <p:nvGraphicFramePr>
          <p:cNvPr id="7" name="Chart 6">
            <a:extLst>
              <a:ext uri="{FF2B5EF4-FFF2-40B4-BE49-F238E27FC236}">
                <a16:creationId xmlns:a16="http://schemas.microsoft.com/office/drawing/2014/main" id="{50CAC526-A282-4E21-BC23-7D0DD806342E}"/>
              </a:ext>
            </a:extLst>
          </p:cNvPr>
          <p:cNvGraphicFramePr>
            <a:graphicFrameLocks/>
          </p:cNvGraphicFramePr>
          <p:nvPr>
            <p:extLst>
              <p:ext uri="{D42A27DB-BD31-4B8C-83A1-F6EECF244321}">
                <p14:modId xmlns:p14="http://schemas.microsoft.com/office/powerpoint/2010/main" val="1838039776"/>
              </p:ext>
            </p:extLst>
          </p:nvPr>
        </p:nvGraphicFramePr>
        <p:xfrm>
          <a:off x="68581" y="818024"/>
          <a:ext cx="5420422" cy="343822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hart 9">
            <a:extLst>
              <a:ext uri="{FF2B5EF4-FFF2-40B4-BE49-F238E27FC236}">
                <a16:creationId xmlns:a16="http://schemas.microsoft.com/office/drawing/2014/main" id="{D05D7B3B-6118-4F9B-83D3-EDC924C56944}"/>
              </a:ext>
            </a:extLst>
          </p:cNvPr>
          <p:cNvGraphicFramePr>
            <a:graphicFrameLocks/>
          </p:cNvGraphicFramePr>
          <p:nvPr>
            <p:extLst>
              <p:ext uri="{D42A27DB-BD31-4B8C-83A1-F6EECF244321}">
                <p14:modId xmlns:p14="http://schemas.microsoft.com/office/powerpoint/2010/main" val="250145030"/>
              </p:ext>
            </p:extLst>
          </p:nvPr>
        </p:nvGraphicFramePr>
        <p:xfrm>
          <a:off x="5777588" y="1412206"/>
          <a:ext cx="3246121" cy="2022902"/>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720267139"/>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oPUJTh9hgcAlz2LatLOqV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83QYBUZTxNLI.x9MjYnwe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RkDtVu.srQix44gp5xm7X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ark">
  <a:themeElements>
    <a:clrScheme name="StackPath 1">
      <a:dk1>
        <a:srgbClr val="000000"/>
      </a:dk1>
      <a:lt1>
        <a:srgbClr val="FFFFFF"/>
      </a:lt1>
      <a:dk2>
        <a:srgbClr val="000000"/>
      </a:dk2>
      <a:lt2>
        <a:srgbClr val="FEFFFF"/>
      </a:lt2>
      <a:accent1>
        <a:srgbClr val="2E00C2"/>
      </a:accent1>
      <a:accent2>
        <a:srgbClr val="FF9300"/>
      </a:accent2>
      <a:accent3>
        <a:srgbClr val="028D03"/>
      </a:accent3>
      <a:accent4>
        <a:srgbClr val="AB010D"/>
      </a:accent4>
      <a:accent5>
        <a:srgbClr val="918F91"/>
      </a:accent5>
      <a:accent6>
        <a:srgbClr val="6E00A4"/>
      </a:accent6>
      <a:hlink>
        <a:srgbClr val="0432FF"/>
      </a:hlink>
      <a:folHlink>
        <a:srgbClr val="D5D5D5"/>
      </a:folHlink>
    </a:clrScheme>
    <a:fontScheme name="APPSPACE">
      <a:majorFont>
        <a:latin typeface="Roboto Bold"/>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defPPr>
      </a:lstStyle>
    </a:txDef>
  </a:objectDefaults>
  <a:extraClrSchemeLst/>
  <a:extLst>
    <a:ext uri="{05A4C25C-085E-4340-85A3-A5531E510DB2}">
      <thm15:themeFamily xmlns:thm15="http://schemas.microsoft.com/office/thememl/2012/main" name="StackPath_Presentation_Template" id="{81808C74-E105-C442-8519-64552CA37F1D}" vid="{D3AD50D5-A8B9-FA43-AE1B-8BA53C7E698A}"/>
    </a:ext>
  </a:extLst>
</a:theme>
</file>

<file path=ppt/theme/theme2.xml><?xml version="1.0" encoding="utf-8"?>
<a:theme xmlns:a="http://schemas.openxmlformats.org/drawingml/2006/main" name="Light">
  <a:themeElements>
    <a:clrScheme name="StackPath 1">
      <a:dk1>
        <a:srgbClr val="000000"/>
      </a:dk1>
      <a:lt1>
        <a:srgbClr val="FFFFFF"/>
      </a:lt1>
      <a:dk2>
        <a:srgbClr val="000000"/>
      </a:dk2>
      <a:lt2>
        <a:srgbClr val="FEFFFF"/>
      </a:lt2>
      <a:accent1>
        <a:srgbClr val="2E00C2"/>
      </a:accent1>
      <a:accent2>
        <a:srgbClr val="FF9300"/>
      </a:accent2>
      <a:accent3>
        <a:srgbClr val="028D03"/>
      </a:accent3>
      <a:accent4>
        <a:srgbClr val="AB010D"/>
      </a:accent4>
      <a:accent5>
        <a:srgbClr val="918F91"/>
      </a:accent5>
      <a:accent6>
        <a:srgbClr val="6E00A4"/>
      </a:accent6>
      <a:hlink>
        <a:srgbClr val="0432FF"/>
      </a:hlink>
      <a:folHlink>
        <a:srgbClr val="D5D5D5"/>
      </a:folHlink>
    </a:clrScheme>
    <a:fontScheme name="APPSPACE">
      <a:majorFont>
        <a:latin typeface="Roboto Bold"/>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defPPr>
      </a:lstStyle>
    </a:txDef>
  </a:objectDefaults>
  <a:extraClrSchemeLst/>
  <a:extLst>
    <a:ext uri="{05A4C25C-085E-4340-85A3-A5531E510DB2}">
      <thm15:themeFamily xmlns:thm15="http://schemas.microsoft.com/office/thememl/2012/main" name="StackPath_Presentation_Template" id="{81808C74-E105-C442-8519-64552CA37F1D}" vid="{F8AE6E5A-D018-F543-B2CC-A17A88C454C2}"/>
    </a:ext>
  </a:extLst>
</a:theme>
</file>

<file path=ppt/theme/theme3.xml><?xml version="1.0" encoding="utf-8"?>
<a:theme xmlns:a="http://schemas.openxmlformats.org/drawingml/2006/main" name="Basic (Light)">
  <a:themeElements>
    <a:clrScheme name="StackPath">
      <a:dk1>
        <a:srgbClr val="000000"/>
      </a:dk1>
      <a:lt1>
        <a:sysClr val="window" lastClr="FFFFFF"/>
      </a:lt1>
      <a:dk2>
        <a:srgbClr val="000000"/>
      </a:dk2>
      <a:lt2>
        <a:srgbClr val="FFFFFF"/>
      </a:lt2>
      <a:accent1>
        <a:srgbClr val="1A3B8E"/>
      </a:accent1>
      <a:accent2>
        <a:srgbClr val="F5822D"/>
      </a:accent2>
      <a:accent3>
        <a:srgbClr val="A5A5A5"/>
      </a:accent3>
      <a:accent4>
        <a:srgbClr val="FFC000"/>
      </a:accent4>
      <a:accent5>
        <a:srgbClr val="3D9DEC"/>
      </a:accent5>
      <a:accent6>
        <a:srgbClr val="249630"/>
      </a:accent6>
      <a:hlink>
        <a:srgbClr val="1A3B8E"/>
      </a:hlink>
      <a:folHlink>
        <a:srgbClr val="A5A5A5"/>
      </a:folHlink>
    </a:clrScheme>
    <a:fontScheme name="STACKPATH Fonts">
      <a:majorFont>
        <a:latin typeface="Bebas Neue Regular"/>
        <a:ea typeface="Roboto"/>
        <a:cs typeface="Roboto"/>
      </a:majorFont>
      <a:minorFont>
        <a:latin typeface="Roboto"/>
        <a:ea typeface="Roboto"/>
        <a:cs typeface="Roboto"/>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ACKPATH" id="{84344084-1FDF-714A-A3A7-BDAB206A7DFB}" vid="{E226D7F9-8761-6D40-A73E-6B97DED678F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4A19AF3-0BE4-2E43-8627-55BF1A297EC4}">
  <we:reference id="wa104379841" version="2.0.0.1" store="en-US" storeType="OMEX"/>
  <we:alternateReferences>
    <we:reference id="wa104379841" version="2.0.0.1" store="" storeType="OMEX"/>
  </we:alternateReferences>
  <we:properties>
    <we:property name="wrikeDocumentLink" value="&quot;{\&quot;taskId\&quot;:364760283,\&quot;accountId\&quot;:\&quot;1382550\&quot;,\&quot;attachmentId\&quot;:102320823,\&quot;lastUpdateTime\&quot;:1563415131583}&quot;"/>
    <we:property name="Office.AutoShowTaskpaneWithDocument" value="true"/>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Dark</Template>
  <TotalTime>61711</TotalTime>
  <Words>2680</Words>
  <Application>Microsoft Office PowerPoint</Application>
  <PresentationFormat>On-screen Show (4:3)</PresentationFormat>
  <Paragraphs>1141</Paragraphs>
  <Slides>9</Slides>
  <Notes>9</Notes>
  <HiddenSlides>0</HiddenSlides>
  <MMClips>0</MMClips>
  <ScaleCrop>false</ScaleCrop>
  <HeadingPairs>
    <vt:vector size="8" baseType="variant">
      <vt:variant>
        <vt:lpstr>Fonts Used</vt:lpstr>
      </vt:variant>
      <vt:variant>
        <vt:i4>10</vt:i4>
      </vt:variant>
      <vt:variant>
        <vt:lpstr>Theme</vt:lpstr>
      </vt:variant>
      <vt:variant>
        <vt:i4>3</vt:i4>
      </vt:variant>
      <vt:variant>
        <vt:lpstr>Embedded OLE Servers</vt:lpstr>
      </vt:variant>
      <vt:variant>
        <vt:i4>1</vt:i4>
      </vt:variant>
      <vt:variant>
        <vt:lpstr>Slide Titles</vt:lpstr>
      </vt:variant>
      <vt:variant>
        <vt:i4>9</vt:i4>
      </vt:variant>
    </vt:vector>
  </HeadingPairs>
  <TitlesOfParts>
    <vt:vector size="23" baseType="lpstr">
      <vt:lpstr>Bebas Neue Regular</vt:lpstr>
      <vt:lpstr>Arial</vt:lpstr>
      <vt:lpstr>Roboto Thin</vt:lpstr>
      <vt:lpstr>Calibri</vt:lpstr>
      <vt:lpstr>Roboto Mono</vt:lpstr>
      <vt:lpstr>Wingdings</vt:lpstr>
      <vt:lpstr>Roboto Bold</vt:lpstr>
      <vt:lpstr>Courier New</vt:lpstr>
      <vt:lpstr>Roboto Light</vt:lpstr>
      <vt:lpstr>Roboto</vt:lpstr>
      <vt:lpstr>Dark</vt:lpstr>
      <vt:lpstr>Light</vt:lpstr>
      <vt:lpstr>Basic (Light)</vt:lpstr>
      <vt:lpstr>think-cell Slide</vt:lpstr>
      <vt:lpstr>Support Department    Monthly Review </vt:lpstr>
      <vt:lpstr>Zendesk Support Reporting Limitations</vt:lpstr>
      <vt:lpstr>PowerPoint Presentation</vt:lpstr>
      <vt:lpstr>Product Breakdown by Tiers</vt:lpstr>
      <vt:lpstr>Platinum</vt:lpstr>
      <vt:lpstr>Support Snapshot</vt:lpstr>
      <vt:lpstr>6 Month Support Volume (Escalations)</vt:lpstr>
      <vt:lpstr>6 Month Support Volume (Escalations)</vt:lpstr>
      <vt:lpstr>6 Month Support Volume by Channel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Rivera</dc:creator>
  <cp:lastModifiedBy>Joseph Robinson</cp:lastModifiedBy>
  <cp:revision>536</cp:revision>
  <dcterms:created xsi:type="dcterms:W3CDTF">2020-02-25T18:49:15Z</dcterms:created>
  <dcterms:modified xsi:type="dcterms:W3CDTF">2023-07-19T17:59:42Z</dcterms:modified>
</cp:coreProperties>
</file>